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72" r:id="rId4"/>
    <p:sldId id="263" r:id="rId5"/>
    <p:sldId id="264" r:id="rId6"/>
    <p:sldId id="265" r:id="rId7"/>
    <p:sldId id="257" r:id="rId8"/>
    <p:sldId id="259" r:id="rId9"/>
    <p:sldId id="260" r:id="rId10"/>
    <p:sldId id="261"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jpeg>
</file>

<file path=ppt/media/image4.jpeg>
</file>

<file path=ppt/media/image5.jpe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E7449-CAA3-681D-1CDE-FAF509FB28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58A3D06-2EC6-15A0-02B7-3653969670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27397F0-02B0-61C0-3B3D-4E2445053705}"/>
              </a:ext>
            </a:extLst>
          </p:cNvPr>
          <p:cNvSpPr>
            <a:spLocks noGrp="1"/>
          </p:cNvSpPr>
          <p:nvPr>
            <p:ph type="dt" sz="half" idx="10"/>
          </p:nvPr>
        </p:nvSpPr>
        <p:spPr/>
        <p:txBody>
          <a:bodyPr/>
          <a:lstStyle/>
          <a:p>
            <a:fld id="{5D1244A8-1DFA-4776-9176-9A6CE3DF8B8B}" type="datetimeFigureOut">
              <a:rPr lang="en-US" smtClean="0"/>
              <a:t>2/1/2024</a:t>
            </a:fld>
            <a:endParaRPr lang="en-US"/>
          </a:p>
        </p:txBody>
      </p:sp>
      <p:sp>
        <p:nvSpPr>
          <p:cNvPr id="5" name="Footer Placeholder 4">
            <a:extLst>
              <a:ext uri="{FF2B5EF4-FFF2-40B4-BE49-F238E27FC236}">
                <a16:creationId xmlns:a16="http://schemas.microsoft.com/office/drawing/2014/main" id="{AB4F16B8-C971-F903-0220-84C088793E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014302-E718-4A13-07EC-C3950B0D30F1}"/>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35850556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64B6A-BBF9-F181-C5DD-A31B3412B9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CE7D5D-72C2-AF32-FA30-953AE529265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64A5B5-641B-F52D-E6EC-4DD1747EAA13}"/>
              </a:ext>
            </a:extLst>
          </p:cNvPr>
          <p:cNvSpPr>
            <a:spLocks noGrp="1"/>
          </p:cNvSpPr>
          <p:nvPr>
            <p:ph type="dt" sz="half" idx="10"/>
          </p:nvPr>
        </p:nvSpPr>
        <p:spPr/>
        <p:txBody>
          <a:bodyPr/>
          <a:lstStyle/>
          <a:p>
            <a:fld id="{5D1244A8-1DFA-4776-9176-9A6CE3DF8B8B}" type="datetimeFigureOut">
              <a:rPr lang="en-US" smtClean="0"/>
              <a:t>2/1/2024</a:t>
            </a:fld>
            <a:endParaRPr lang="en-US"/>
          </a:p>
        </p:txBody>
      </p:sp>
      <p:sp>
        <p:nvSpPr>
          <p:cNvPr id="5" name="Footer Placeholder 4">
            <a:extLst>
              <a:ext uri="{FF2B5EF4-FFF2-40B4-BE49-F238E27FC236}">
                <a16:creationId xmlns:a16="http://schemas.microsoft.com/office/drawing/2014/main" id="{D1500AFC-B512-DEA4-C296-CEE0E5F93C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AFE470-66FE-75C5-ED03-DEF009FB1707}"/>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18878010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7F04EF-56A2-19E5-E7CF-8B36F4E465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6170A45-6AD3-4C84-6516-FAF07E8827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1CCF60-4FCE-1B4C-7357-91794AB41EDF}"/>
              </a:ext>
            </a:extLst>
          </p:cNvPr>
          <p:cNvSpPr>
            <a:spLocks noGrp="1"/>
          </p:cNvSpPr>
          <p:nvPr>
            <p:ph type="dt" sz="half" idx="10"/>
          </p:nvPr>
        </p:nvSpPr>
        <p:spPr/>
        <p:txBody>
          <a:bodyPr/>
          <a:lstStyle/>
          <a:p>
            <a:fld id="{5D1244A8-1DFA-4776-9176-9A6CE3DF8B8B}" type="datetimeFigureOut">
              <a:rPr lang="en-US" smtClean="0"/>
              <a:t>2/1/2024</a:t>
            </a:fld>
            <a:endParaRPr lang="en-US"/>
          </a:p>
        </p:txBody>
      </p:sp>
      <p:sp>
        <p:nvSpPr>
          <p:cNvPr id="5" name="Footer Placeholder 4">
            <a:extLst>
              <a:ext uri="{FF2B5EF4-FFF2-40B4-BE49-F238E27FC236}">
                <a16:creationId xmlns:a16="http://schemas.microsoft.com/office/drawing/2014/main" id="{C638EA4C-6A3A-254E-9C61-076913ED34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3AFF46-3B29-2598-E5A9-678F45175ACB}"/>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3225306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BB847-8C1C-7B5F-B5E5-9D232F7A58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96E771-B46E-43B5-0977-B730823AFA9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298388-A76A-457B-3475-499FF96D4FD4}"/>
              </a:ext>
            </a:extLst>
          </p:cNvPr>
          <p:cNvSpPr>
            <a:spLocks noGrp="1"/>
          </p:cNvSpPr>
          <p:nvPr>
            <p:ph type="dt" sz="half" idx="10"/>
          </p:nvPr>
        </p:nvSpPr>
        <p:spPr/>
        <p:txBody>
          <a:bodyPr/>
          <a:lstStyle/>
          <a:p>
            <a:fld id="{5D1244A8-1DFA-4776-9176-9A6CE3DF8B8B}" type="datetimeFigureOut">
              <a:rPr lang="en-US" smtClean="0"/>
              <a:t>2/1/2024</a:t>
            </a:fld>
            <a:endParaRPr lang="en-US"/>
          </a:p>
        </p:txBody>
      </p:sp>
      <p:sp>
        <p:nvSpPr>
          <p:cNvPr id="5" name="Footer Placeholder 4">
            <a:extLst>
              <a:ext uri="{FF2B5EF4-FFF2-40B4-BE49-F238E27FC236}">
                <a16:creationId xmlns:a16="http://schemas.microsoft.com/office/drawing/2014/main" id="{7C3065ED-AB50-E2E9-E1E8-FC40F077BD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C30EF0-8FEE-56C5-5487-DB4464156A6C}"/>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280808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0B5D6-52F9-79CD-81ED-1CE4F79C9E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A89262-559C-9B11-2612-0878CE2684D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552D5C-FA1B-789D-070E-EC8DA524F8B0}"/>
              </a:ext>
            </a:extLst>
          </p:cNvPr>
          <p:cNvSpPr>
            <a:spLocks noGrp="1"/>
          </p:cNvSpPr>
          <p:nvPr>
            <p:ph type="dt" sz="half" idx="10"/>
          </p:nvPr>
        </p:nvSpPr>
        <p:spPr/>
        <p:txBody>
          <a:bodyPr/>
          <a:lstStyle/>
          <a:p>
            <a:fld id="{5D1244A8-1DFA-4776-9176-9A6CE3DF8B8B}" type="datetimeFigureOut">
              <a:rPr lang="en-US" smtClean="0"/>
              <a:t>2/1/2024</a:t>
            </a:fld>
            <a:endParaRPr lang="en-US"/>
          </a:p>
        </p:txBody>
      </p:sp>
      <p:sp>
        <p:nvSpPr>
          <p:cNvPr id="5" name="Footer Placeholder 4">
            <a:extLst>
              <a:ext uri="{FF2B5EF4-FFF2-40B4-BE49-F238E27FC236}">
                <a16:creationId xmlns:a16="http://schemas.microsoft.com/office/drawing/2014/main" id="{CC7E59B1-C167-AA3D-6559-AA46ECBC85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51A860-2EB5-FBC0-2C6B-0BDCDF2A745C}"/>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3011079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E95EC-D9F8-8739-3BAB-205B6F3BE0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B09384-3A7B-3FF3-13A6-8DD84FAF97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E38CB5-B3E1-341F-F896-A5799C0D26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795043-A297-CE9D-0B6A-3D62502A7F16}"/>
              </a:ext>
            </a:extLst>
          </p:cNvPr>
          <p:cNvSpPr>
            <a:spLocks noGrp="1"/>
          </p:cNvSpPr>
          <p:nvPr>
            <p:ph type="dt" sz="half" idx="10"/>
          </p:nvPr>
        </p:nvSpPr>
        <p:spPr/>
        <p:txBody>
          <a:bodyPr/>
          <a:lstStyle/>
          <a:p>
            <a:fld id="{5D1244A8-1DFA-4776-9176-9A6CE3DF8B8B}" type="datetimeFigureOut">
              <a:rPr lang="en-US" smtClean="0"/>
              <a:t>2/1/2024</a:t>
            </a:fld>
            <a:endParaRPr lang="en-US"/>
          </a:p>
        </p:txBody>
      </p:sp>
      <p:sp>
        <p:nvSpPr>
          <p:cNvPr id="6" name="Footer Placeholder 5">
            <a:extLst>
              <a:ext uri="{FF2B5EF4-FFF2-40B4-BE49-F238E27FC236}">
                <a16:creationId xmlns:a16="http://schemas.microsoft.com/office/drawing/2014/main" id="{000480F6-BC0D-FCBF-A84E-E782EA6540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D2C82A-5FDB-037B-3421-97EB8DF8140D}"/>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368282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6D405-B053-3428-0008-05CD4BB55D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0ADE09-2611-E129-052E-EBE919204D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F75E6CA-C19F-CB29-7EA1-EFCAE505CD6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E86652-0D9E-B2CE-354B-47457B0205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E02C1D-BEEC-05E0-15F9-E6070EF38CC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9C2AC7-9027-D8E4-AF9A-E4CE2A61AB4F}"/>
              </a:ext>
            </a:extLst>
          </p:cNvPr>
          <p:cNvSpPr>
            <a:spLocks noGrp="1"/>
          </p:cNvSpPr>
          <p:nvPr>
            <p:ph type="dt" sz="half" idx="10"/>
          </p:nvPr>
        </p:nvSpPr>
        <p:spPr/>
        <p:txBody>
          <a:bodyPr/>
          <a:lstStyle/>
          <a:p>
            <a:fld id="{5D1244A8-1DFA-4776-9176-9A6CE3DF8B8B}" type="datetimeFigureOut">
              <a:rPr lang="en-US" smtClean="0"/>
              <a:t>2/1/2024</a:t>
            </a:fld>
            <a:endParaRPr lang="en-US"/>
          </a:p>
        </p:txBody>
      </p:sp>
      <p:sp>
        <p:nvSpPr>
          <p:cNvPr id="8" name="Footer Placeholder 7">
            <a:extLst>
              <a:ext uri="{FF2B5EF4-FFF2-40B4-BE49-F238E27FC236}">
                <a16:creationId xmlns:a16="http://schemas.microsoft.com/office/drawing/2014/main" id="{E60ABD2D-0026-CFF4-53CA-EB043A2A13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CCBF6B-5352-4177-0077-454F879C102F}"/>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29295062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8DA2-B141-E4B4-192D-7EDA50DE52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56B3AE-050B-49B1-AE84-18347F536DB8}"/>
              </a:ext>
            </a:extLst>
          </p:cNvPr>
          <p:cNvSpPr>
            <a:spLocks noGrp="1"/>
          </p:cNvSpPr>
          <p:nvPr>
            <p:ph type="dt" sz="half" idx="10"/>
          </p:nvPr>
        </p:nvSpPr>
        <p:spPr/>
        <p:txBody>
          <a:bodyPr/>
          <a:lstStyle/>
          <a:p>
            <a:fld id="{5D1244A8-1DFA-4776-9176-9A6CE3DF8B8B}" type="datetimeFigureOut">
              <a:rPr lang="en-US" smtClean="0"/>
              <a:t>2/1/2024</a:t>
            </a:fld>
            <a:endParaRPr lang="en-US"/>
          </a:p>
        </p:txBody>
      </p:sp>
      <p:sp>
        <p:nvSpPr>
          <p:cNvPr id="4" name="Footer Placeholder 3">
            <a:extLst>
              <a:ext uri="{FF2B5EF4-FFF2-40B4-BE49-F238E27FC236}">
                <a16:creationId xmlns:a16="http://schemas.microsoft.com/office/drawing/2014/main" id="{9357F195-253C-177E-8E7E-113442D1441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BA572D-C431-62B8-F3C8-777671987B64}"/>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2338269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A5BF8A-A75D-9052-7F32-7F07725BD197}"/>
              </a:ext>
            </a:extLst>
          </p:cNvPr>
          <p:cNvSpPr>
            <a:spLocks noGrp="1"/>
          </p:cNvSpPr>
          <p:nvPr>
            <p:ph type="dt" sz="half" idx="10"/>
          </p:nvPr>
        </p:nvSpPr>
        <p:spPr/>
        <p:txBody>
          <a:bodyPr/>
          <a:lstStyle/>
          <a:p>
            <a:fld id="{5D1244A8-1DFA-4776-9176-9A6CE3DF8B8B}" type="datetimeFigureOut">
              <a:rPr lang="en-US" smtClean="0"/>
              <a:t>2/1/2024</a:t>
            </a:fld>
            <a:endParaRPr lang="en-US"/>
          </a:p>
        </p:txBody>
      </p:sp>
      <p:sp>
        <p:nvSpPr>
          <p:cNvPr id="3" name="Footer Placeholder 2">
            <a:extLst>
              <a:ext uri="{FF2B5EF4-FFF2-40B4-BE49-F238E27FC236}">
                <a16:creationId xmlns:a16="http://schemas.microsoft.com/office/drawing/2014/main" id="{0A551C03-5CD1-C9FB-E2A0-D130964601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B38917C-E2C0-65E1-A6DE-B5A75A981034}"/>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1505338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BD0C8-24AD-AADE-CCB7-113732C230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E392275-AB1A-3CFF-D749-FB4E47F1E5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D47DFD0-EA23-E385-E622-AA9139DED7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B50C51-7624-686C-3453-24599DA3AE8C}"/>
              </a:ext>
            </a:extLst>
          </p:cNvPr>
          <p:cNvSpPr>
            <a:spLocks noGrp="1"/>
          </p:cNvSpPr>
          <p:nvPr>
            <p:ph type="dt" sz="half" idx="10"/>
          </p:nvPr>
        </p:nvSpPr>
        <p:spPr/>
        <p:txBody>
          <a:bodyPr/>
          <a:lstStyle/>
          <a:p>
            <a:fld id="{5D1244A8-1DFA-4776-9176-9A6CE3DF8B8B}" type="datetimeFigureOut">
              <a:rPr lang="en-US" smtClean="0"/>
              <a:t>2/1/2024</a:t>
            </a:fld>
            <a:endParaRPr lang="en-US"/>
          </a:p>
        </p:txBody>
      </p:sp>
      <p:sp>
        <p:nvSpPr>
          <p:cNvPr id="6" name="Footer Placeholder 5">
            <a:extLst>
              <a:ext uri="{FF2B5EF4-FFF2-40B4-BE49-F238E27FC236}">
                <a16:creationId xmlns:a16="http://schemas.microsoft.com/office/drawing/2014/main" id="{A26EB08C-4AA7-7FC4-71B8-EF0B1D4B8F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47CA80-8579-7E49-C1F5-C098078CF03F}"/>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4184565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E2811-955C-EA49-A3BD-207AF04EC9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8AFCB3A-95D7-2557-448E-4E79CB32E1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FFB5AA8-39CD-1C2A-EF28-619BB3B03C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BB57F6-CE8F-8D8E-5AE2-D3023F046872}"/>
              </a:ext>
            </a:extLst>
          </p:cNvPr>
          <p:cNvSpPr>
            <a:spLocks noGrp="1"/>
          </p:cNvSpPr>
          <p:nvPr>
            <p:ph type="dt" sz="half" idx="10"/>
          </p:nvPr>
        </p:nvSpPr>
        <p:spPr/>
        <p:txBody>
          <a:bodyPr/>
          <a:lstStyle/>
          <a:p>
            <a:fld id="{5D1244A8-1DFA-4776-9176-9A6CE3DF8B8B}" type="datetimeFigureOut">
              <a:rPr lang="en-US" smtClean="0"/>
              <a:t>2/1/2024</a:t>
            </a:fld>
            <a:endParaRPr lang="en-US"/>
          </a:p>
        </p:txBody>
      </p:sp>
      <p:sp>
        <p:nvSpPr>
          <p:cNvPr id="6" name="Footer Placeholder 5">
            <a:extLst>
              <a:ext uri="{FF2B5EF4-FFF2-40B4-BE49-F238E27FC236}">
                <a16:creationId xmlns:a16="http://schemas.microsoft.com/office/drawing/2014/main" id="{60130163-68AB-DDD3-E7E2-8CA812CC27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2AB760-7A80-50B4-10EE-434EA486F134}"/>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3381322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E6E131-CCA9-2B7A-6795-54FCF5623E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F6DD31F-A67D-60AC-07A2-9AD62C5A32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7BE7CA-94F5-ED17-CF4F-97AC708182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D1244A8-1DFA-4776-9176-9A6CE3DF8B8B}" type="datetimeFigureOut">
              <a:rPr lang="en-US" smtClean="0"/>
              <a:t>2/1/2024</a:t>
            </a:fld>
            <a:endParaRPr lang="en-US"/>
          </a:p>
        </p:txBody>
      </p:sp>
      <p:sp>
        <p:nvSpPr>
          <p:cNvPr id="5" name="Footer Placeholder 4">
            <a:extLst>
              <a:ext uri="{FF2B5EF4-FFF2-40B4-BE49-F238E27FC236}">
                <a16:creationId xmlns:a16="http://schemas.microsoft.com/office/drawing/2014/main" id="{B0072E9F-3B50-B5E0-4457-EF8BB618B0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3ACD5D0-00E0-9159-9205-835D736893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82F3438-66DA-4121-BC85-D7E94171F90F}" type="slidenum">
              <a:rPr lang="en-US" smtClean="0"/>
              <a:t>‹#›</a:t>
            </a:fld>
            <a:endParaRPr lang="en-US"/>
          </a:p>
        </p:txBody>
      </p:sp>
    </p:spTree>
    <p:extLst>
      <p:ext uri="{BB962C8B-B14F-4D97-AF65-F5344CB8AC3E}">
        <p14:creationId xmlns:p14="http://schemas.microsoft.com/office/powerpoint/2010/main" val="42068234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kaggle.com/code/erick5/predicting-house-prices-with-machine-learning"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3D White Moving Curved Lines">
            <a:extLst>
              <a:ext uri="{FF2B5EF4-FFF2-40B4-BE49-F238E27FC236}">
                <a16:creationId xmlns:a16="http://schemas.microsoft.com/office/drawing/2014/main" id="{46D10B8F-CC0D-5BA3-8DCE-CC8C2EC0251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7D8BBE-8D99-38F9-D777-E9751290054F}"/>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Linear regression</a:t>
            </a:r>
          </a:p>
        </p:txBody>
      </p:sp>
    </p:spTree>
    <p:extLst>
      <p:ext uri="{BB962C8B-B14F-4D97-AF65-F5344CB8AC3E}">
        <p14:creationId xmlns:p14="http://schemas.microsoft.com/office/powerpoint/2010/main" val="3775468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77653-8E02-BF99-2D42-73F866F275F1}"/>
              </a:ext>
            </a:extLst>
          </p:cNvPr>
          <p:cNvSpPr>
            <a:spLocks noGrp="1"/>
          </p:cNvSpPr>
          <p:nvPr>
            <p:ph type="title"/>
          </p:nvPr>
        </p:nvSpPr>
        <p:spPr/>
        <p:txBody>
          <a:bodyPr>
            <a:normAutofit/>
          </a:bodyPr>
          <a:lstStyle/>
          <a:p>
            <a:r>
              <a:rPr lang="en-US" b="0" i="0" dirty="0">
                <a:solidFill>
                  <a:srgbClr val="374151"/>
                </a:solidFill>
                <a:effectLst/>
                <a:latin typeface="Söhne"/>
              </a:rPr>
              <a:t>Simple linear regression model with cross-validation</a:t>
            </a:r>
            <a:endParaRPr lang="en-US" dirty="0"/>
          </a:p>
        </p:txBody>
      </p:sp>
      <p:sp>
        <p:nvSpPr>
          <p:cNvPr id="4" name="Rectangle 1">
            <a:extLst>
              <a:ext uri="{FF2B5EF4-FFF2-40B4-BE49-F238E27FC236}">
                <a16:creationId xmlns:a16="http://schemas.microsoft.com/office/drawing/2014/main" id="{216203F2-4037-1D4F-FBF6-5E2853E1F6F5}"/>
              </a:ext>
            </a:extLst>
          </p:cNvPr>
          <p:cNvSpPr>
            <a:spLocks noGrp="1" noChangeArrowheads="1"/>
          </p:cNvSpPr>
          <p:nvPr>
            <p:ph idx="1"/>
          </p:nvPr>
        </p:nvSpPr>
        <p:spPr bwMode="auto">
          <a:xfrm>
            <a:off x="838200" y="2570134"/>
            <a:ext cx="9806659" cy="286232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a:ln>
                  <a:noFill/>
                </a:ln>
                <a:solidFill>
                  <a:srgbClr val="CC7832"/>
                </a:solidFill>
                <a:effectLst/>
                <a:latin typeface="JetBrains Mono"/>
              </a:rPr>
              <a:t>import </a:t>
            </a:r>
            <a:r>
              <a:rPr kumimoji="0" lang="en-US" altLang="en-US" sz="3600" b="0" i="0" u="none" strike="noStrike" cap="none" normalizeH="0" baseline="0">
                <a:ln>
                  <a:noFill/>
                </a:ln>
                <a:solidFill>
                  <a:srgbClr val="A9B7C6"/>
                </a:solidFill>
                <a:effectLst/>
                <a:latin typeface="JetBrains Mono"/>
              </a:rPr>
              <a:t>pandas </a:t>
            </a:r>
            <a:r>
              <a:rPr kumimoji="0" lang="en-US" altLang="en-US" sz="3600" b="0" i="0" u="none" strike="noStrike" cap="none" normalizeH="0" baseline="0">
                <a:ln>
                  <a:noFill/>
                </a:ln>
                <a:solidFill>
                  <a:srgbClr val="CC7832"/>
                </a:solidFill>
                <a:effectLst/>
                <a:latin typeface="JetBrains Mono"/>
              </a:rPr>
              <a:t>as </a:t>
            </a:r>
            <a:r>
              <a:rPr kumimoji="0" lang="en-US" altLang="en-US" sz="3600" b="0" i="0" u="none" strike="noStrike" cap="none" normalizeH="0" baseline="0">
                <a:ln>
                  <a:noFill/>
                </a:ln>
                <a:solidFill>
                  <a:srgbClr val="A9B7C6"/>
                </a:solidFill>
                <a:effectLst/>
                <a:latin typeface="JetBrains Mono"/>
              </a:rPr>
              <a:t>pd</a:t>
            </a:r>
            <a:br>
              <a:rPr kumimoji="0" lang="en-US" altLang="en-US" sz="3600" b="0" i="0" u="none" strike="noStrike" cap="none" normalizeH="0" baseline="0">
                <a:ln>
                  <a:noFill/>
                </a:ln>
                <a:solidFill>
                  <a:srgbClr val="A9B7C6"/>
                </a:solidFill>
                <a:effectLst/>
                <a:latin typeface="JetBrains Mono"/>
              </a:rPr>
            </a:br>
            <a:r>
              <a:rPr kumimoji="0" lang="en-US" altLang="en-US" sz="3600" b="0" i="0" u="none" strike="noStrike" cap="none" normalizeH="0" baseline="0">
                <a:ln>
                  <a:noFill/>
                </a:ln>
                <a:solidFill>
                  <a:srgbClr val="CC7832"/>
                </a:solidFill>
                <a:effectLst/>
                <a:latin typeface="JetBrains Mono"/>
              </a:rPr>
              <a:t>import </a:t>
            </a:r>
            <a:r>
              <a:rPr kumimoji="0" lang="en-US" altLang="en-US" sz="3600" b="0" i="0" u="none" strike="noStrike" cap="none" normalizeH="0" baseline="0">
                <a:ln>
                  <a:noFill/>
                </a:ln>
                <a:solidFill>
                  <a:srgbClr val="A9B7C6"/>
                </a:solidFill>
                <a:effectLst/>
                <a:latin typeface="JetBrains Mono"/>
              </a:rPr>
              <a:t>numpy </a:t>
            </a:r>
            <a:r>
              <a:rPr kumimoji="0" lang="en-US" altLang="en-US" sz="3600" b="0" i="0" u="none" strike="noStrike" cap="none" normalizeH="0" baseline="0">
                <a:ln>
                  <a:noFill/>
                </a:ln>
                <a:solidFill>
                  <a:srgbClr val="CC7832"/>
                </a:solidFill>
                <a:effectLst/>
                <a:latin typeface="JetBrains Mono"/>
              </a:rPr>
              <a:t>as </a:t>
            </a:r>
            <a:r>
              <a:rPr kumimoji="0" lang="en-US" altLang="en-US" sz="3600" b="0" i="0" u="none" strike="noStrike" cap="none" normalizeH="0" baseline="0">
                <a:ln>
                  <a:noFill/>
                </a:ln>
                <a:solidFill>
                  <a:srgbClr val="A9B7C6"/>
                </a:solidFill>
                <a:effectLst/>
                <a:latin typeface="JetBrains Mono"/>
              </a:rPr>
              <a:t>np</a:t>
            </a:r>
            <a:br>
              <a:rPr kumimoji="0" lang="en-US" altLang="en-US" sz="3600" b="0" i="0" u="none" strike="noStrike" cap="none" normalizeH="0" baseline="0">
                <a:ln>
                  <a:noFill/>
                </a:ln>
                <a:solidFill>
                  <a:srgbClr val="A9B7C6"/>
                </a:solidFill>
                <a:effectLst/>
                <a:latin typeface="JetBrains Mono"/>
              </a:rPr>
            </a:br>
            <a:r>
              <a:rPr kumimoji="0" lang="en-US" altLang="en-US" sz="3600" b="0" i="0" u="none" strike="noStrike" cap="none" normalizeH="0" baseline="0">
                <a:ln>
                  <a:noFill/>
                </a:ln>
                <a:solidFill>
                  <a:srgbClr val="CC7832"/>
                </a:solidFill>
                <a:effectLst/>
                <a:latin typeface="JetBrains Mono"/>
              </a:rPr>
              <a:t>from </a:t>
            </a:r>
            <a:r>
              <a:rPr kumimoji="0" lang="en-US" altLang="en-US" sz="3600" b="0" i="0" u="none" strike="noStrike" cap="none" normalizeH="0" baseline="0">
                <a:ln>
                  <a:noFill/>
                </a:ln>
                <a:solidFill>
                  <a:srgbClr val="A9B7C6"/>
                </a:solidFill>
                <a:effectLst/>
                <a:latin typeface="JetBrains Mono"/>
              </a:rPr>
              <a:t>sklearn.model_selection </a:t>
            </a:r>
            <a:r>
              <a:rPr kumimoji="0" lang="en-US" altLang="en-US" sz="3600" b="0" i="0" u="none" strike="noStrike" cap="none" normalizeH="0" baseline="0">
                <a:ln>
                  <a:noFill/>
                </a:ln>
                <a:solidFill>
                  <a:srgbClr val="CC7832"/>
                </a:solidFill>
                <a:effectLst/>
                <a:latin typeface="JetBrains Mono"/>
              </a:rPr>
              <a:t>import </a:t>
            </a:r>
            <a:r>
              <a:rPr kumimoji="0" lang="en-US" altLang="en-US" sz="3600" b="0" i="0" u="none" strike="noStrike" cap="none" normalizeH="0" baseline="0">
                <a:ln>
                  <a:noFill/>
                </a:ln>
                <a:solidFill>
                  <a:srgbClr val="A9B7C6"/>
                </a:solidFill>
                <a:effectLst/>
                <a:latin typeface="JetBrains Mono"/>
              </a:rPr>
              <a:t>KFold</a:t>
            </a:r>
            <a:br>
              <a:rPr kumimoji="0" lang="en-US" altLang="en-US" sz="3600" b="0" i="0" u="none" strike="noStrike" cap="none" normalizeH="0" baseline="0">
                <a:ln>
                  <a:noFill/>
                </a:ln>
                <a:solidFill>
                  <a:srgbClr val="A9B7C6"/>
                </a:solidFill>
                <a:effectLst/>
                <a:latin typeface="JetBrains Mono"/>
              </a:rPr>
            </a:br>
            <a:r>
              <a:rPr kumimoji="0" lang="en-US" altLang="en-US" sz="3600" b="0" i="0" u="none" strike="noStrike" cap="none" normalizeH="0" baseline="0">
                <a:ln>
                  <a:noFill/>
                </a:ln>
                <a:solidFill>
                  <a:srgbClr val="CC7832"/>
                </a:solidFill>
                <a:effectLst/>
                <a:latin typeface="JetBrains Mono"/>
              </a:rPr>
              <a:t>from </a:t>
            </a:r>
            <a:r>
              <a:rPr kumimoji="0" lang="en-US" altLang="en-US" sz="3600" b="0" i="0" u="none" strike="noStrike" cap="none" normalizeH="0" baseline="0">
                <a:ln>
                  <a:noFill/>
                </a:ln>
                <a:solidFill>
                  <a:srgbClr val="A9B7C6"/>
                </a:solidFill>
                <a:effectLst/>
                <a:latin typeface="JetBrains Mono"/>
              </a:rPr>
              <a:t>sklearn.linear_model </a:t>
            </a:r>
            <a:r>
              <a:rPr kumimoji="0" lang="en-US" altLang="en-US" sz="3600" b="0" i="0" u="none" strike="noStrike" cap="none" normalizeH="0" baseline="0">
                <a:ln>
                  <a:noFill/>
                </a:ln>
                <a:solidFill>
                  <a:srgbClr val="CC7832"/>
                </a:solidFill>
                <a:effectLst/>
                <a:latin typeface="JetBrains Mono"/>
              </a:rPr>
              <a:t>import </a:t>
            </a:r>
            <a:r>
              <a:rPr kumimoji="0" lang="en-US" altLang="en-US" sz="3600" b="0" i="0" u="none" strike="noStrike" cap="none" normalizeH="0" baseline="0">
                <a:ln>
                  <a:noFill/>
                </a:ln>
                <a:solidFill>
                  <a:srgbClr val="A9B7C6"/>
                </a:solidFill>
                <a:effectLst/>
                <a:latin typeface="JetBrains Mono"/>
              </a:rPr>
              <a:t>LinearRegression</a:t>
            </a:r>
            <a:br>
              <a:rPr kumimoji="0" lang="en-US" altLang="en-US" sz="3600" b="0" i="0" u="none" strike="noStrike" cap="none" normalizeH="0" baseline="0">
                <a:ln>
                  <a:noFill/>
                </a:ln>
                <a:solidFill>
                  <a:srgbClr val="A9B7C6"/>
                </a:solidFill>
                <a:effectLst/>
                <a:latin typeface="JetBrains Mono"/>
              </a:rPr>
            </a:br>
            <a:r>
              <a:rPr kumimoji="0" lang="en-US" altLang="en-US" sz="3600" b="0" i="0" u="none" strike="noStrike" cap="none" normalizeH="0" baseline="0">
                <a:ln>
                  <a:noFill/>
                </a:ln>
                <a:solidFill>
                  <a:srgbClr val="CC7832"/>
                </a:solidFill>
                <a:effectLst/>
                <a:latin typeface="JetBrains Mono"/>
              </a:rPr>
              <a:t>from </a:t>
            </a:r>
            <a:r>
              <a:rPr kumimoji="0" lang="en-US" altLang="en-US" sz="3600" b="0" i="0" u="none" strike="noStrike" cap="none" normalizeH="0" baseline="0">
                <a:ln>
                  <a:noFill/>
                </a:ln>
                <a:solidFill>
                  <a:srgbClr val="A9B7C6"/>
                </a:solidFill>
                <a:effectLst/>
                <a:latin typeface="JetBrains Mono"/>
              </a:rPr>
              <a:t>sklearn.metrics </a:t>
            </a:r>
            <a:r>
              <a:rPr kumimoji="0" lang="en-US" altLang="en-US" sz="3600" b="0" i="0" u="none" strike="noStrike" cap="none" normalizeH="0" baseline="0">
                <a:ln>
                  <a:noFill/>
                </a:ln>
                <a:solidFill>
                  <a:srgbClr val="CC7832"/>
                </a:solidFill>
                <a:effectLst/>
                <a:latin typeface="JetBrains Mono"/>
              </a:rPr>
              <a:t>import </a:t>
            </a:r>
            <a:r>
              <a:rPr kumimoji="0" lang="en-US" altLang="en-US" sz="3600" b="0" i="0" u="none" strike="noStrike" cap="none" normalizeH="0" baseline="0">
                <a:ln>
                  <a:noFill/>
                </a:ln>
                <a:solidFill>
                  <a:srgbClr val="A9B7C6"/>
                </a:solidFill>
                <a:effectLst/>
                <a:latin typeface="JetBrains Mono"/>
              </a:rPr>
              <a:t>mean_squared_error</a:t>
            </a:r>
            <a:endParaRPr kumimoji="0" lang="en-US" altLang="en-US" sz="4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35887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0ADF4-936B-14AC-E770-D88ABE40F07F}"/>
              </a:ext>
            </a:extLst>
          </p:cNvPr>
          <p:cNvSpPr>
            <a:spLocks noGrp="1"/>
          </p:cNvSpPr>
          <p:nvPr>
            <p:ph type="title"/>
          </p:nvPr>
        </p:nvSpPr>
        <p:spPr/>
        <p:txBody>
          <a:bodyPr/>
          <a:lstStyle/>
          <a:p>
            <a:r>
              <a:rPr lang="en-US" dirty="0"/>
              <a:t>Load dataset and feature selection</a:t>
            </a:r>
          </a:p>
        </p:txBody>
      </p:sp>
      <p:sp>
        <p:nvSpPr>
          <p:cNvPr id="4" name="Rectangle 1">
            <a:extLst>
              <a:ext uri="{FF2B5EF4-FFF2-40B4-BE49-F238E27FC236}">
                <a16:creationId xmlns:a16="http://schemas.microsoft.com/office/drawing/2014/main" id="{87D57B41-5BF0-78AC-2D40-CFE609D3C0C7}"/>
              </a:ext>
            </a:extLst>
          </p:cNvPr>
          <p:cNvSpPr>
            <a:spLocks noGrp="1" noChangeArrowheads="1"/>
          </p:cNvSpPr>
          <p:nvPr>
            <p:ph idx="1"/>
          </p:nvPr>
        </p:nvSpPr>
        <p:spPr bwMode="auto">
          <a:xfrm>
            <a:off x="838200" y="2662466"/>
            <a:ext cx="9430146" cy="2677656"/>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808080"/>
                </a:solidFill>
                <a:effectLst/>
                <a:latin typeface="JetBrains Mono"/>
              </a:rPr>
              <a:t># Load the dataset</a:t>
            </a:r>
            <a:br>
              <a:rPr kumimoji="0" lang="en-US" altLang="en-US" b="0" i="0" u="none" strike="noStrike" cap="none" normalizeH="0" baseline="0">
                <a:ln>
                  <a:noFill/>
                </a:ln>
                <a:solidFill>
                  <a:srgbClr val="808080"/>
                </a:solidFill>
                <a:effectLst/>
                <a:latin typeface="JetBrains Mono"/>
              </a:rPr>
            </a:br>
            <a:r>
              <a:rPr kumimoji="0" lang="en-US" altLang="en-US" b="0" i="0" u="none" strike="noStrike" cap="none" normalizeH="0" baseline="0">
                <a:ln>
                  <a:noFill/>
                </a:ln>
                <a:solidFill>
                  <a:srgbClr val="A9B7C6"/>
                </a:solidFill>
                <a:effectLst/>
                <a:latin typeface="JetBrains Mono"/>
              </a:rPr>
              <a:t>df = pd.read_csv(</a:t>
            </a:r>
            <a:r>
              <a:rPr kumimoji="0" lang="en-US" altLang="en-US" b="0" i="0" u="none" strike="noStrike" cap="none" normalizeH="0" baseline="0">
                <a:ln>
                  <a:noFill/>
                </a:ln>
                <a:solidFill>
                  <a:srgbClr val="6A8759"/>
                </a:solidFill>
                <a:effectLst/>
                <a:latin typeface="JetBrains Mono"/>
              </a:rPr>
              <a:t>'train.csv'</a:t>
            </a:r>
            <a:r>
              <a:rPr kumimoji="0" lang="en-US" altLang="en-US" b="0" i="0" u="none" strike="noStrike" cap="none" normalizeH="0" baseline="0">
                <a:ln>
                  <a:noFill/>
                </a:ln>
                <a:solidFill>
                  <a:srgbClr val="A9B7C6"/>
                </a:solidFill>
                <a:effectLst/>
                <a:latin typeface="JetBrains Mono"/>
              </a:rPr>
              <a:t>)</a:t>
            </a:r>
            <a:br>
              <a:rPr kumimoji="0" lang="en-US" altLang="en-US" b="0" i="0" u="none" strike="noStrike" cap="none" normalizeH="0" baseline="0">
                <a:ln>
                  <a:noFill/>
                </a:ln>
                <a:solidFill>
                  <a:srgbClr val="A9B7C6"/>
                </a:solidFill>
                <a:effectLst/>
                <a:latin typeface="JetBrains Mono"/>
              </a:rPr>
            </a:br>
            <a:br>
              <a:rPr kumimoji="0" lang="en-US" altLang="en-US" b="0" i="0" u="none" strike="noStrike" cap="none" normalizeH="0" baseline="0">
                <a:ln>
                  <a:noFill/>
                </a:ln>
                <a:solidFill>
                  <a:srgbClr val="A9B7C6"/>
                </a:solidFill>
                <a:effectLst/>
                <a:latin typeface="JetBrains Mono"/>
              </a:rPr>
            </a:br>
            <a:r>
              <a:rPr kumimoji="0" lang="en-US" altLang="en-US" b="0" i="0" u="none" strike="noStrike" cap="none" normalizeH="0" baseline="0">
                <a:ln>
                  <a:noFill/>
                </a:ln>
                <a:solidFill>
                  <a:srgbClr val="808080"/>
                </a:solidFill>
                <a:effectLst/>
                <a:latin typeface="JetBrains Mono"/>
              </a:rPr>
              <a:t># Use the 'GrLivArea' as the feature and 'SalePrice' as the target</a:t>
            </a:r>
            <a:br>
              <a:rPr kumimoji="0" lang="en-US" altLang="en-US" b="0" i="0" u="none" strike="noStrike" cap="none" normalizeH="0" baseline="0">
                <a:ln>
                  <a:noFill/>
                </a:ln>
                <a:solidFill>
                  <a:srgbClr val="808080"/>
                </a:solidFill>
                <a:effectLst/>
                <a:latin typeface="JetBrains Mono"/>
              </a:rPr>
            </a:br>
            <a:r>
              <a:rPr kumimoji="0" lang="en-US" altLang="en-US" b="0" i="0" u="none" strike="noStrike" cap="none" normalizeH="0" baseline="0">
                <a:ln>
                  <a:noFill/>
                </a:ln>
                <a:solidFill>
                  <a:srgbClr val="A9B7C6"/>
                </a:solidFill>
                <a:effectLst/>
                <a:latin typeface="JetBrains Mono"/>
              </a:rPr>
              <a:t>X = df[[</a:t>
            </a:r>
            <a:r>
              <a:rPr kumimoji="0" lang="en-US" altLang="en-US" b="0" i="0" u="none" strike="noStrike" cap="none" normalizeH="0" baseline="0">
                <a:ln>
                  <a:noFill/>
                </a:ln>
                <a:solidFill>
                  <a:srgbClr val="6A8759"/>
                </a:solidFill>
                <a:effectLst/>
                <a:latin typeface="JetBrains Mono"/>
              </a:rPr>
              <a:t>'GrLivArea'</a:t>
            </a:r>
            <a:r>
              <a:rPr kumimoji="0" lang="en-US" altLang="en-US" b="0" i="0" u="none" strike="noStrike" cap="none" normalizeH="0" baseline="0">
                <a:ln>
                  <a:noFill/>
                </a:ln>
                <a:solidFill>
                  <a:srgbClr val="A9B7C6"/>
                </a:solidFill>
                <a:effectLst/>
                <a:latin typeface="JetBrains Mono"/>
              </a:rPr>
              <a:t>]].values</a:t>
            </a:r>
            <a:br>
              <a:rPr kumimoji="0" lang="en-US" altLang="en-US" b="0" i="0" u="none" strike="noStrike" cap="none" normalizeH="0" baseline="0">
                <a:ln>
                  <a:noFill/>
                </a:ln>
                <a:solidFill>
                  <a:srgbClr val="A9B7C6"/>
                </a:solidFill>
                <a:effectLst/>
                <a:latin typeface="JetBrains Mono"/>
              </a:rPr>
            </a:br>
            <a:r>
              <a:rPr kumimoji="0" lang="en-US" altLang="en-US" b="0" i="0" u="none" strike="noStrike" cap="none" normalizeH="0" baseline="0">
                <a:ln>
                  <a:noFill/>
                </a:ln>
                <a:solidFill>
                  <a:srgbClr val="A9B7C6"/>
                </a:solidFill>
                <a:effectLst/>
                <a:latin typeface="JetBrains Mono"/>
              </a:rPr>
              <a:t>y = df[</a:t>
            </a:r>
            <a:r>
              <a:rPr kumimoji="0" lang="en-US" altLang="en-US" b="0" i="0" u="none" strike="noStrike" cap="none" normalizeH="0" baseline="0">
                <a:ln>
                  <a:noFill/>
                </a:ln>
                <a:solidFill>
                  <a:srgbClr val="6A8759"/>
                </a:solidFill>
                <a:effectLst/>
                <a:latin typeface="JetBrains Mono"/>
              </a:rPr>
              <a:t>'SalePrice'</a:t>
            </a:r>
            <a:r>
              <a:rPr kumimoji="0" lang="en-US" altLang="en-US" b="0" i="0" u="none" strike="noStrike" cap="none" normalizeH="0" baseline="0">
                <a:ln>
                  <a:noFill/>
                </a:ln>
                <a:solidFill>
                  <a:srgbClr val="A9B7C6"/>
                </a:solidFill>
                <a:effectLst/>
                <a:latin typeface="JetBrains Mono"/>
              </a:rPr>
              <a:t>].values</a:t>
            </a:r>
            <a:endParaRPr kumimoji="0" lang="en-US" altLang="en-US" sz="40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47006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F2964-2D3E-74C0-1E89-3145F78C2671}"/>
              </a:ext>
            </a:extLst>
          </p:cNvPr>
          <p:cNvSpPr>
            <a:spLocks noGrp="1"/>
          </p:cNvSpPr>
          <p:nvPr>
            <p:ph type="title"/>
          </p:nvPr>
        </p:nvSpPr>
        <p:spPr/>
        <p:txBody>
          <a:bodyPr/>
          <a:lstStyle/>
          <a:p>
            <a:r>
              <a:rPr lang="en-US" dirty="0"/>
              <a:t>Setup cross validation</a:t>
            </a:r>
          </a:p>
        </p:txBody>
      </p:sp>
      <p:sp>
        <p:nvSpPr>
          <p:cNvPr id="4" name="Rectangle 1">
            <a:extLst>
              <a:ext uri="{FF2B5EF4-FFF2-40B4-BE49-F238E27FC236}">
                <a16:creationId xmlns:a16="http://schemas.microsoft.com/office/drawing/2014/main" id="{B5C85F40-628A-BB27-4793-DF7B7F53B18E}"/>
              </a:ext>
            </a:extLst>
          </p:cNvPr>
          <p:cNvSpPr>
            <a:spLocks noGrp="1" noChangeArrowheads="1"/>
          </p:cNvSpPr>
          <p:nvPr>
            <p:ph idx="1"/>
          </p:nvPr>
        </p:nvSpPr>
        <p:spPr bwMode="auto">
          <a:xfrm>
            <a:off x="838200" y="2693248"/>
            <a:ext cx="10749033" cy="261610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808080"/>
                </a:solidFill>
                <a:effectLst/>
                <a:latin typeface="JetBrains Mono"/>
              </a:rPr>
              <a:t># Number </a:t>
            </a:r>
            <a:r>
              <a:rPr kumimoji="0" lang="en-US" altLang="en-US" sz="3600" b="0" i="0" u="none" strike="noStrike" cap="none" normalizeH="0" baseline="0" dirty="0">
                <a:ln>
                  <a:noFill/>
                </a:ln>
                <a:solidFill>
                  <a:srgbClr val="808080"/>
                </a:solidFill>
                <a:effectLst/>
                <a:latin typeface="JetBrains Mono"/>
              </a:rPr>
              <a:t>of</a:t>
            </a:r>
            <a:r>
              <a:rPr kumimoji="0" lang="en-US" altLang="en-US" sz="3200" b="0" i="0" u="none" strike="noStrike" cap="none" normalizeH="0" baseline="0" dirty="0">
                <a:ln>
                  <a:noFill/>
                </a:ln>
                <a:solidFill>
                  <a:srgbClr val="808080"/>
                </a:solidFill>
                <a:effectLst/>
                <a:latin typeface="JetBrains Mono"/>
              </a:rPr>
              <a:t> folds for cross-validation</a:t>
            </a:r>
            <a:br>
              <a:rPr kumimoji="0" lang="en-US" altLang="en-US" sz="3200" b="0" i="0" u="none" strike="noStrike" cap="none" normalizeH="0" baseline="0" dirty="0">
                <a:ln>
                  <a:noFill/>
                </a:ln>
                <a:solidFill>
                  <a:srgbClr val="808080"/>
                </a:solidFill>
                <a:effectLst/>
                <a:latin typeface="JetBrains Mono"/>
              </a:rPr>
            </a:br>
            <a:r>
              <a:rPr kumimoji="0" lang="en-US" altLang="en-US" sz="3200" b="0" i="0" u="none" strike="noStrike" cap="none" normalizeH="0" baseline="0" dirty="0" err="1">
                <a:ln>
                  <a:noFill/>
                </a:ln>
                <a:solidFill>
                  <a:srgbClr val="A9B7C6"/>
                </a:solidFill>
                <a:effectLst/>
                <a:latin typeface="JetBrains Mono"/>
              </a:rPr>
              <a:t>num_folds</a:t>
            </a:r>
            <a:r>
              <a:rPr kumimoji="0" lang="en-US" altLang="en-US" sz="3200" b="0" i="0" u="none" strike="noStrike" cap="none" normalizeH="0" baseline="0" dirty="0">
                <a:ln>
                  <a:noFill/>
                </a:ln>
                <a:solidFill>
                  <a:srgbClr val="A9B7C6"/>
                </a:solidFill>
                <a:effectLst/>
                <a:latin typeface="JetBrains Mono"/>
              </a:rPr>
              <a:t> = </a:t>
            </a:r>
            <a:r>
              <a:rPr kumimoji="0" lang="en-US" altLang="en-US" sz="3200" b="0" i="0" u="none" strike="noStrike" cap="none" normalizeH="0" baseline="0" dirty="0">
                <a:ln>
                  <a:noFill/>
                </a:ln>
                <a:solidFill>
                  <a:srgbClr val="6897BB"/>
                </a:solidFill>
                <a:effectLst/>
                <a:latin typeface="JetBrains Mono"/>
              </a:rPr>
              <a:t>10</a:t>
            </a:r>
            <a:br>
              <a:rPr kumimoji="0" lang="en-US" altLang="en-US" sz="3200" b="0" i="0" u="none" strike="noStrike" cap="none" normalizeH="0" baseline="0" dirty="0">
                <a:ln>
                  <a:noFill/>
                </a:ln>
                <a:solidFill>
                  <a:srgbClr val="6897BB"/>
                </a:solidFill>
                <a:effectLst/>
                <a:latin typeface="JetBrains Mono"/>
              </a:rPr>
            </a:br>
            <a:br>
              <a:rPr kumimoji="0" lang="en-US" altLang="en-US" sz="3200" b="0" i="0" u="none" strike="noStrike" cap="none" normalizeH="0" baseline="0" dirty="0">
                <a:ln>
                  <a:noFill/>
                </a:ln>
                <a:solidFill>
                  <a:srgbClr val="6897BB"/>
                </a:solidFill>
                <a:effectLst/>
                <a:latin typeface="JetBrains Mono"/>
              </a:rPr>
            </a:br>
            <a:r>
              <a:rPr kumimoji="0" lang="en-US" altLang="en-US" sz="3200" b="0" i="0" u="none" strike="noStrike" cap="none" normalizeH="0" baseline="0" dirty="0">
                <a:ln>
                  <a:noFill/>
                </a:ln>
                <a:solidFill>
                  <a:srgbClr val="808080"/>
                </a:solidFill>
                <a:effectLst/>
                <a:latin typeface="JetBrains Mono"/>
              </a:rPr>
              <a:t># Initialize a </a:t>
            </a:r>
            <a:r>
              <a:rPr kumimoji="0" lang="en-US" altLang="en-US" sz="3200" b="0" i="0" u="none" strike="noStrike" cap="none" normalizeH="0" baseline="0" dirty="0" err="1">
                <a:ln>
                  <a:noFill/>
                </a:ln>
                <a:solidFill>
                  <a:srgbClr val="808080"/>
                </a:solidFill>
                <a:effectLst/>
                <a:latin typeface="JetBrains Mono"/>
              </a:rPr>
              <a:t>KFold</a:t>
            </a:r>
            <a:r>
              <a:rPr kumimoji="0" lang="en-US" altLang="en-US" sz="3200" b="0" i="0" u="none" strike="noStrike" cap="none" normalizeH="0" baseline="0" dirty="0">
                <a:ln>
                  <a:noFill/>
                </a:ln>
                <a:solidFill>
                  <a:srgbClr val="808080"/>
                </a:solidFill>
                <a:effectLst/>
                <a:latin typeface="JetBrains Mono"/>
              </a:rPr>
              <a:t> object</a:t>
            </a:r>
            <a:br>
              <a:rPr kumimoji="0" lang="en-US" altLang="en-US" sz="3200" b="0" i="0" u="none" strike="noStrike" cap="none" normalizeH="0" baseline="0" dirty="0">
                <a:ln>
                  <a:noFill/>
                </a:ln>
                <a:solidFill>
                  <a:srgbClr val="808080"/>
                </a:solidFill>
                <a:effectLst/>
                <a:latin typeface="JetBrains Mono"/>
              </a:rPr>
            </a:br>
            <a:r>
              <a:rPr kumimoji="0" lang="en-US" altLang="en-US" sz="3200" b="0" i="0" u="none" strike="noStrike" cap="none" normalizeH="0" baseline="0" dirty="0" err="1">
                <a:ln>
                  <a:noFill/>
                </a:ln>
                <a:solidFill>
                  <a:srgbClr val="A9B7C6"/>
                </a:solidFill>
                <a:effectLst/>
                <a:latin typeface="JetBrains Mono"/>
              </a:rPr>
              <a:t>kf</a:t>
            </a:r>
            <a:r>
              <a:rPr kumimoji="0" lang="en-US" altLang="en-US" sz="3200" b="0" i="0" u="none" strike="noStrike" cap="none" normalizeH="0" baseline="0" dirty="0">
                <a:ln>
                  <a:noFill/>
                </a:ln>
                <a:solidFill>
                  <a:srgbClr val="A9B7C6"/>
                </a:solidFill>
                <a:effectLst/>
                <a:latin typeface="JetBrains Mono"/>
              </a:rPr>
              <a:t> = </a:t>
            </a:r>
            <a:r>
              <a:rPr kumimoji="0" lang="en-US" altLang="en-US" sz="3200" b="0" i="0" u="none" strike="noStrike" cap="none" normalizeH="0" baseline="0" dirty="0" err="1">
                <a:ln>
                  <a:noFill/>
                </a:ln>
                <a:solidFill>
                  <a:srgbClr val="A9B7C6"/>
                </a:solidFill>
                <a:effectLst/>
                <a:latin typeface="JetBrains Mono"/>
              </a:rPr>
              <a:t>KFold</a:t>
            </a:r>
            <a:r>
              <a:rPr kumimoji="0" lang="en-US" altLang="en-US" sz="3200" b="0" i="0" u="none" strike="noStrike" cap="none" normalizeH="0" baseline="0" dirty="0">
                <a:ln>
                  <a:noFill/>
                </a:ln>
                <a:solidFill>
                  <a:srgbClr val="A9B7C6"/>
                </a:solidFill>
                <a:effectLst/>
                <a:latin typeface="JetBrains Mono"/>
              </a:rPr>
              <a:t>(</a:t>
            </a:r>
            <a:r>
              <a:rPr kumimoji="0" lang="en-US" altLang="en-US" sz="3200" b="0" i="0" u="none" strike="noStrike" cap="none" normalizeH="0" baseline="0" dirty="0" err="1">
                <a:ln>
                  <a:noFill/>
                </a:ln>
                <a:solidFill>
                  <a:srgbClr val="AA4926"/>
                </a:solidFill>
                <a:effectLst/>
                <a:latin typeface="JetBrains Mono"/>
              </a:rPr>
              <a:t>n_splits</a:t>
            </a:r>
            <a:r>
              <a:rPr kumimoji="0" lang="en-US" altLang="en-US" sz="3200" b="0" i="0" u="none" strike="noStrike" cap="none" normalizeH="0" baseline="0" dirty="0">
                <a:ln>
                  <a:noFill/>
                </a:ln>
                <a:solidFill>
                  <a:srgbClr val="A9B7C6"/>
                </a:solidFill>
                <a:effectLst/>
                <a:latin typeface="JetBrains Mono"/>
              </a:rPr>
              <a:t>=</a:t>
            </a:r>
            <a:r>
              <a:rPr kumimoji="0" lang="en-US" altLang="en-US" sz="3200" b="0" i="0" u="none" strike="noStrike" cap="none" normalizeH="0" baseline="0" dirty="0" err="1">
                <a:ln>
                  <a:noFill/>
                </a:ln>
                <a:solidFill>
                  <a:srgbClr val="A9B7C6"/>
                </a:solidFill>
                <a:effectLst/>
                <a:latin typeface="JetBrains Mono"/>
              </a:rPr>
              <a:t>num_folds</a:t>
            </a:r>
            <a:r>
              <a:rPr kumimoji="0" lang="en-US" altLang="en-US" sz="3200" b="0" i="0" u="none" strike="noStrike" cap="none" normalizeH="0" baseline="0" dirty="0">
                <a:ln>
                  <a:noFill/>
                </a:ln>
                <a:solidFill>
                  <a:srgbClr val="CC7832"/>
                </a:solidFill>
                <a:effectLst/>
                <a:latin typeface="JetBrains Mono"/>
              </a:rPr>
              <a:t>, </a:t>
            </a:r>
            <a:r>
              <a:rPr kumimoji="0" lang="en-US" altLang="en-US" sz="3200" b="0" i="0" u="none" strike="noStrike" cap="none" normalizeH="0" baseline="0" dirty="0">
                <a:ln>
                  <a:noFill/>
                </a:ln>
                <a:solidFill>
                  <a:srgbClr val="AA4926"/>
                </a:solidFill>
                <a:effectLst/>
                <a:latin typeface="JetBrains Mono"/>
              </a:rPr>
              <a:t>shuffle</a:t>
            </a:r>
            <a:r>
              <a:rPr kumimoji="0" lang="en-US" altLang="en-US" sz="3200" b="0" i="0" u="none" strike="noStrike" cap="none" normalizeH="0" baseline="0" dirty="0">
                <a:ln>
                  <a:noFill/>
                </a:ln>
                <a:solidFill>
                  <a:srgbClr val="A9B7C6"/>
                </a:solidFill>
                <a:effectLst/>
                <a:latin typeface="JetBrains Mono"/>
              </a:rPr>
              <a:t>=</a:t>
            </a:r>
            <a:r>
              <a:rPr kumimoji="0" lang="en-US" altLang="en-US" sz="3200" b="0" i="0" u="none" strike="noStrike" cap="none" normalizeH="0" baseline="0" dirty="0">
                <a:ln>
                  <a:noFill/>
                </a:ln>
                <a:solidFill>
                  <a:srgbClr val="CC7832"/>
                </a:solidFill>
                <a:effectLst/>
                <a:latin typeface="JetBrains Mono"/>
              </a:rPr>
              <a:t>True, </a:t>
            </a:r>
            <a:r>
              <a:rPr kumimoji="0" lang="en-US" altLang="en-US" sz="3200" b="0" i="0" u="none" strike="noStrike" cap="none" normalizeH="0" baseline="0" dirty="0" err="1">
                <a:ln>
                  <a:noFill/>
                </a:ln>
                <a:solidFill>
                  <a:srgbClr val="AA4926"/>
                </a:solidFill>
                <a:effectLst/>
                <a:latin typeface="JetBrains Mono"/>
              </a:rPr>
              <a:t>random_state</a:t>
            </a:r>
            <a:r>
              <a:rPr kumimoji="0" lang="en-US" altLang="en-US" sz="3200" b="0" i="0" u="none" strike="noStrike" cap="none" normalizeH="0" baseline="0" dirty="0">
                <a:ln>
                  <a:noFill/>
                </a:ln>
                <a:solidFill>
                  <a:srgbClr val="A9B7C6"/>
                </a:solidFill>
                <a:effectLst/>
                <a:latin typeface="JetBrains Mono"/>
              </a:rPr>
              <a:t>=</a:t>
            </a:r>
            <a:r>
              <a:rPr kumimoji="0" lang="en-US" altLang="en-US" sz="3200" b="0" i="0" u="none" strike="noStrike" cap="none" normalizeH="0" baseline="0" dirty="0">
                <a:ln>
                  <a:noFill/>
                </a:ln>
                <a:solidFill>
                  <a:srgbClr val="6897BB"/>
                </a:solidFill>
                <a:effectLst/>
                <a:latin typeface="JetBrains Mono"/>
              </a:rPr>
              <a:t>42</a:t>
            </a:r>
            <a:r>
              <a:rPr kumimoji="0" lang="en-US" altLang="en-US" sz="3200" b="0" i="0" u="none" strike="noStrike" cap="none" normalizeH="0" baseline="0" dirty="0">
                <a:ln>
                  <a:noFill/>
                </a:ln>
                <a:solidFill>
                  <a:srgbClr val="A9B7C6"/>
                </a:solidFill>
                <a:effectLst/>
                <a:latin typeface="JetBrains Mono"/>
              </a:rPr>
              <a:t>)</a:t>
            </a:r>
            <a:endParaRPr kumimoji="0" lang="en-US" altLang="en-US" sz="4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4311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EA42E-9EFB-804C-6FB5-DE93F55C8536}"/>
              </a:ext>
            </a:extLst>
          </p:cNvPr>
          <p:cNvSpPr>
            <a:spLocks noGrp="1"/>
          </p:cNvSpPr>
          <p:nvPr>
            <p:ph type="title"/>
          </p:nvPr>
        </p:nvSpPr>
        <p:spPr/>
        <p:txBody>
          <a:bodyPr/>
          <a:lstStyle/>
          <a:p>
            <a:r>
              <a:rPr lang="en-US" dirty="0"/>
              <a:t>Create linear regression model</a:t>
            </a:r>
          </a:p>
        </p:txBody>
      </p:sp>
      <p:sp>
        <p:nvSpPr>
          <p:cNvPr id="5" name="Rectangle 2">
            <a:extLst>
              <a:ext uri="{FF2B5EF4-FFF2-40B4-BE49-F238E27FC236}">
                <a16:creationId xmlns:a16="http://schemas.microsoft.com/office/drawing/2014/main" id="{B409EBD0-5878-28C7-54A1-950A5272A497}"/>
              </a:ext>
            </a:extLst>
          </p:cNvPr>
          <p:cNvSpPr>
            <a:spLocks noGrp="1" noChangeArrowheads="1"/>
          </p:cNvSpPr>
          <p:nvPr>
            <p:ph idx="1"/>
          </p:nvPr>
        </p:nvSpPr>
        <p:spPr bwMode="auto">
          <a:xfrm>
            <a:off x="838200" y="1616027"/>
            <a:ext cx="6144374" cy="4770537"/>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808080"/>
                </a:solidFill>
                <a:effectLst/>
                <a:latin typeface="JetBrains Mono"/>
              </a:rPr>
              <a:t># Lists to store accuracy for each fold</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a:ln>
                  <a:noFill/>
                </a:ln>
                <a:solidFill>
                  <a:srgbClr val="A9B7C6"/>
                </a:solidFill>
                <a:effectLst/>
                <a:latin typeface="JetBrains Mono"/>
              </a:rPr>
              <a:t>accuracies = []</a:t>
            </a:r>
            <a:br>
              <a:rPr kumimoji="0" lang="en-US" altLang="en-US" sz="2400" b="0" i="0" u="none" strike="noStrike" cap="none" normalizeH="0" baseline="0" dirty="0">
                <a:ln>
                  <a:noFill/>
                </a:ln>
                <a:solidFill>
                  <a:srgbClr val="A9B7C6"/>
                </a:solidFill>
                <a:effectLst/>
                <a:latin typeface="JetBrains Mono"/>
              </a:rPr>
            </a:b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808080"/>
                </a:solidFill>
                <a:effectLst/>
                <a:latin typeface="JetBrains Mono"/>
              </a:rPr>
              <a:t># Loop through each fold</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a:ln>
                  <a:noFill/>
                </a:ln>
                <a:solidFill>
                  <a:srgbClr val="CC7832"/>
                </a:solidFill>
                <a:effectLst/>
                <a:latin typeface="JetBrains Mono"/>
              </a:rPr>
              <a:t>for </a:t>
            </a:r>
            <a:r>
              <a:rPr kumimoji="0" lang="en-US" altLang="en-US" sz="2400" b="0" i="0" u="none" strike="noStrike" cap="none" normalizeH="0" baseline="0" dirty="0" err="1">
                <a:ln>
                  <a:noFill/>
                </a:ln>
                <a:solidFill>
                  <a:srgbClr val="A9B7C6"/>
                </a:solidFill>
                <a:effectLst/>
                <a:latin typeface="JetBrains Mono"/>
              </a:rPr>
              <a:t>train_index</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test_index</a:t>
            </a:r>
            <a:r>
              <a:rPr kumimoji="0" lang="en-US" altLang="en-US" sz="2400" b="0" i="0" u="none" strike="noStrike" cap="none" normalizeH="0" baseline="0" dirty="0">
                <a:ln>
                  <a:noFill/>
                </a:ln>
                <a:solidFill>
                  <a:srgbClr val="A9B7C6"/>
                </a:solidFill>
                <a:effectLst/>
                <a:latin typeface="JetBrains Mono"/>
              </a:rPr>
              <a:t> </a:t>
            </a:r>
            <a:r>
              <a:rPr kumimoji="0" lang="en-US" altLang="en-US" sz="2400" b="0" i="0" u="none" strike="noStrike" cap="none" normalizeH="0" baseline="0" dirty="0">
                <a:ln>
                  <a:noFill/>
                </a:ln>
                <a:solidFill>
                  <a:srgbClr val="CC7832"/>
                </a:solidFill>
                <a:effectLst/>
                <a:latin typeface="JetBrains Mono"/>
              </a:rPr>
              <a:t>in </a:t>
            </a:r>
            <a:r>
              <a:rPr kumimoji="0" lang="en-US" altLang="en-US" sz="2400" b="0" i="0" u="none" strike="noStrike" cap="none" normalizeH="0" baseline="0" dirty="0" err="1">
                <a:ln>
                  <a:noFill/>
                </a:ln>
                <a:solidFill>
                  <a:srgbClr val="A9B7C6"/>
                </a:solidFill>
                <a:effectLst/>
                <a:latin typeface="JetBrains Mono"/>
              </a:rPr>
              <a:t>kf.split</a:t>
            </a:r>
            <a:r>
              <a:rPr kumimoji="0" lang="en-US" altLang="en-US" sz="2400" b="0" i="0" u="none" strike="noStrike" cap="none" normalizeH="0" baseline="0" dirty="0">
                <a:ln>
                  <a:noFill/>
                </a:ln>
                <a:solidFill>
                  <a:srgbClr val="A9B7C6"/>
                </a:solidFill>
                <a:effectLst/>
                <a:latin typeface="JetBrains Mono"/>
              </a:rPr>
              <a:t>(X):</a:t>
            </a: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A9B7C6"/>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X_train</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X_test</a:t>
            </a:r>
            <a:r>
              <a:rPr kumimoji="0" lang="en-US" altLang="en-US" sz="2400" b="0" i="0" u="none" strike="noStrike" cap="none" normalizeH="0" baseline="0" dirty="0">
                <a:ln>
                  <a:noFill/>
                </a:ln>
                <a:solidFill>
                  <a:srgbClr val="A9B7C6"/>
                </a:solidFill>
                <a:effectLst/>
                <a:latin typeface="JetBrains Mono"/>
              </a:rPr>
              <a:t> = X[</a:t>
            </a:r>
            <a:r>
              <a:rPr kumimoji="0" lang="en-US" altLang="en-US" sz="2400" b="0" i="0" u="none" strike="noStrike" cap="none" normalizeH="0" baseline="0" dirty="0" err="1">
                <a:ln>
                  <a:noFill/>
                </a:ln>
                <a:solidFill>
                  <a:srgbClr val="A9B7C6"/>
                </a:solidFill>
                <a:effectLst/>
                <a:latin typeface="JetBrains Mono"/>
              </a:rPr>
              <a:t>train_index</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a:ln>
                  <a:noFill/>
                </a:ln>
                <a:solidFill>
                  <a:srgbClr val="A9B7C6"/>
                </a:solidFill>
                <a:effectLst/>
                <a:latin typeface="JetBrains Mono"/>
              </a:rPr>
              <a:t>X[</a:t>
            </a:r>
            <a:r>
              <a:rPr kumimoji="0" lang="en-US" altLang="en-US" sz="2400" b="0" i="0" u="none" strike="noStrike" cap="none" normalizeH="0" baseline="0" dirty="0" err="1">
                <a:ln>
                  <a:noFill/>
                </a:ln>
                <a:solidFill>
                  <a:srgbClr val="A9B7C6"/>
                </a:solidFill>
                <a:effectLst/>
                <a:latin typeface="JetBrains Mono"/>
              </a:rPr>
              <a:t>test_index</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A9B7C6"/>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y_train</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y_test</a:t>
            </a:r>
            <a:r>
              <a:rPr kumimoji="0" lang="en-US" altLang="en-US" sz="2400" b="0" i="0" u="none" strike="noStrike" cap="none" normalizeH="0" baseline="0" dirty="0">
                <a:ln>
                  <a:noFill/>
                </a:ln>
                <a:solidFill>
                  <a:srgbClr val="A9B7C6"/>
                </a:solidFill>
                <a:effectLst/>
                <a:latin typeface="JetBrains Mono"/>
              </a:rPr>
              <a:t> = y[</a:t>
            </a:r>
            <a:r>
              <a:rPr kumimoji="0" lang="en-US" altLang="en-US" sz="2400" b="0" i="0" u="none" strike="noStrike" cap="none" normalizeH="0" baseline="0" dirty="0" err="1">
                <a:ln>
                  <a:noFill/>
                </a:ln>
                <a:solidFill>
                  <a:srgbClr val="A9B7C6"/>
                </a:solidFill>
                <a:effectLst/>
                <a:latin typeface="JetBrains Mono"/>
              </a:rPr>
              <a:t>train_index</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a:ln>
                  <a:noFill/>
                </a:ln>
                <a:solidFill>
                  <a:srgbClr val="A9B7C6"/>
                </a:solidFill>
                <a:effectLst/>
                <a:latin typeface="JetBrains Mono"/>
              </a:rPr>
              <a:t>y[</a:t>
            </a:r>
            <a:r>
              <a:rPr kumimoji="0" lang="en-US" altLang="en-US" sz="2400" b="0" i="0" u="none" strike="noStrike" cap="none" normalizeH="0" baseline="0" dirty="0" err="1">
                <a:ln>
                  <a:noFill/>
                </a:ln>
                <a:solidFill>
                  <a:srgbClr val="A9B7C6"/>
                </a:solidFill>
                <a:effectLst/>
                <a:latin typeface="JetBrains Mono"/>
              </a:rPr>
              <a:t>test_index</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A9B7C6"/>
                </a:solidFill>
                <a:effectLst/>
                <a:latin typeface="JetBrains Mono"/>
              </a:rPr>
              <a:t>    </a:t>
            </a:r>
            <a:r>
              <a:rPr kumimoji="0" lang="en-US" altLang="en-US" sz="2400" b="0" i="0" u="none" strike="noStrike" cap="none" normalizeH="0" baseline="0" dirty="0">
                <a:ln>
                  <a:noFill/>
                </a:ln>
                <a:solidFill>
                  <a:srgbClr val="808080"/>
                </a:solidFill>
                <a:effectLst/>
                <a:latin typeface="JetBrains Mono"/>
              </a:rPr>
              <a:t># Create a linear regression model</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a:ln>
                  <a:noFill/>
                </a:ln>
                <a:solidFill>
                  <a:srgbClr val="808080"/>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model</a:t>
            </a:r>
            <a:r>
              <a:rPr kumimoji="0" lang="en-US" altLang="en-US" sz="2400" b="0" i="0" u="none" strike="noStrike" cap="none" normalizeH="0" baseline="0" dirty="0">
                <a:ln>
                  <a:noFill/>
                </a:ln>
                <a:solidFill>
                  <a:srgbClr val="A9B7C6"/>
                </a:solidFill>
                <a:effectLst/>
                <a:latin typeface="JetBrains Mono"/>
              </a:rPr>
              <a:t> = </a:t>
            </a:r>
            <a:r>
              <a:rPr kumimoji="0" lang="en-US" altLang="en-US" sz="2400" b="0" i="0" u="none" strike="noStrike" cap="none" normalizeH="0" baseline="0" dirty="0" err="1">
                <a:ln>
                  <a:noFill/>
                </a:ln>
                <a:solidFill>
                  <a:srgbClr val="A9B7C6"/>
                </a:solidFill>
                <a:effectLst/>
                <a:latin typeface="JetBrains Mono"/>
              </a:rPr>
              <a:t>LinearRegression</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087688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040CF-36F4-4772-1B1D-54D1124C94DC}"/>
              </a:ext>
            </a:extLst>
          </p:cNvPr>
          <p:cNvSpPr>
            <a:spLocks noGrp="1"/>
          </p:cNvSpPr>
          <p:nvPr>
            <p:ph type="title"/>
          </p:nvPr>
        </p:nvSpPr>
        <p:spPr/>
        <p:txBody>
          <a:bodyPr/>
          <a:lstStyle/>
          <a:p>
            <a:r>
              <a:rPr lang="en-US" dirty="0"/>
              <a:t>Train the model and make predictions</a:t>
            </a:r>
          </a:p>
        </p:txBody>
      </p:sp>
      <p:sp>
        <p:nvSpPr>
          <p:cNvPr id="4" name="Rectangle 1">
            <a:extLst>
              <a:ext uri="{FF2B5EF4-FFF2-40B4-BE49-F238E27FC236}">
                <a16:creationId xmlns:a16="http://schemas.microsoft.com/office/drawing/2014/main" id="{1B7C8ECF-75BD-486A-510C-3CBE2FEF249D}"/>
              </a:ext>
            </a:extLst>
          </p:cNvPr>
          <p:cNvSpPr>
            <a:spLocks noGrp="1" noChangeArrowheads="1"/>
          </p:cNvSpPr>
          <p:nvPr>
            <p:ph idx="1"/>
          </p:nvPr>
        </p:nvSpPr>
        <p:spPr bwMode="auto">
          <a:xfrm>
            <a:off x="838200" y="1831473"/>
            <a:ext cx="5627887" cy="4339650"/>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808080"/>
                </a:solidFill>
                <a:effectLst/>
                <a:latin typeface="JetBrains Mono"/>
              </a:rPr>
              <a:t># Train the model</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err="1">
                <a:ln>
                  <a:noFill/>
                </a:ln>
                <a:solidFill>
                  <a:srgbClr val="A9B7C6"/>
                </a:solidFill>
                <a:effectLst/>
                <a:latin typeface="JetBrains Mono"/>
              </a:rPr>
              <a:t>model.fit</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err="1">
                <a:ln>
                  <a:noFill/>
                </a:ln>
                <a:solidFill>
                  <a:srgbClr val="A9B7C6"/>
                </a:solidFill>
                <a:effectLst/>
                <a:latin typeface="JetBrains Mono"/>
              </a:rPr>
              <a:t>X_train</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y_train</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808080"/>
                </a:solidFill>
                <a:effectLst/>
                <a:latin typeface="JetBrains Mono"/>
              </a:rPr>
              <a:t># Make predictions on the test set</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err="1">
                <a:ln>
                  <a:noFill/>
                </a:ln>
                <a:solidFill>
                  <a:srgbClr val="A9B7C6"/>
                </a:solidFill>
                <a:effectLst/>
                <a:latin typeface="JetBrains Mono"/>
              </a:rPr>
              <a:t>y_pred</a:t>
            </a:r>
            <a:r>
              <a:rPr kumimoji="0" lang="en-US" altLang="en-US" sz="2400" b="0" i="0" u="none" strike="noStrike" cap="none" normalizeH="0" baseline="0" dirty="0">
                <a:ln>
                  <a:noFill/>
                </a:ln>
                <a:solidFill>
                  <a:srgbClr val="A9B7C6"/>
                </a:solidFill>
                <a:effectLst/>
                <a:latin typeface="JetBrains Mono"/>
              </a:rPr>
              <a:t> = </a:t>
            </a:r>
            <a:r>
              <a:rPr kumimoji="0" lang="en-US" altLang="en-US" sz="2400" b="0" i="0" u="none" strike="noStrike" cap="none" normalizeH="0" baseline="0" dirty="0" err="1">
                <a:ln>
                  <a:noFill/>
                </a:ln>
                <a:solidFill>
                  <a:srgbClr val="A9B7C6"/>
                </a:solidFill>
                <a:effectLst/>
                <a:latin typeface="JetBrains Mono"/>
              </a:rPr>
              <a:t>model.predict</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err="1">
                <a:ln>
                  <a:noFill/>
                </a:ln>
                <a:solidFill>
                  <a:srgbClr val="A9B7C6"/>
                </a:solidFill>
                <a:effectLst/>
                <a:latin typeface="JetBrains Mono"/>
              </a:rPr>
              <a:t>X_test</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808080"/>
                </a:solidFill>
                <a:effectLst/>
                <a:latin typeface="JetBrains Mono"/>
              </a:rPr>
              <a:t># Evaluate the model</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err="1">
                <a:ln>
                  <a:noFill/>
                </a:ln>
                <a:solidFill>
                  <a:srgbClr val="A9B7C6"/>
                </a:solidFill>
                <a:effectLst/>
                <a:latin typeface="JetBrains Mono"/>
              </a:rPr>
              <a:t>mse</a:t>
            </a:r>
            <a:r>
              <a:rPr kumimoji="0" lang="en-US" altLang="en-US" sz="2400" b="0" i="0" u="none" strike="noStrike" cap="none" normalizeH="0" baseline="0" dirty="0">
                <a:ln>
                  <a:noFill/>
                </a:ln>
                <a:solidFill>
                  <a:srgbClr val="A9B7C6"/>
                </a:solidFill>
                <a:effectLst/>
                <a:latin typeface="JetBrains Mono"/>
              </a:rPr>
              <a:t> = </a:t>
            </a:r>
            <a:r>
              <a:rPr kumimoji="0" lang="en-US" altLang="en-US" sz="2400" b="0" i="0" u="none" strike="noStrike" cap="none" normalizeH="0" baseline="0" dirty="0" err="1">
                <a:ln>
                  <a:noFill/>
                </a:ln>
                <a:solidFill>
                  <a:srgbClr val="A9B7C6"/>
                </a:solidFill>
                <a:effectLst/>
                <a:latin typeface="JetBrains Mono"/>
              </a:rPr>
              <a:t>mean_squared_error</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err="1">
                <a:ln>
                  <a:noFill/>
                </a:ln>
                <a:solidFill>
                  <a:srgbClr val="A9B7C6"/>
                </a:solidFill>
                <a:effectLst/>
                <a:latin typeface="JetBrains Mono"/>
              </a:rPr>
              <a:t>y_test</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y_pred</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A9B7C6"/>
                </a:solidFill>
                <a:effectLst/>
                <a:latin typeface="JetBrains Mono"/>
              </a:rPr>
              <a:t>accuracy = </a:t>
            </a:r>
            <a:r>
              <a:rPr kumimoji="0" lang="en-US" altLang="en-US" sz="2400" b="0" i="0" u="none" strike="noStrike" cap="none" normalizeH="0" baseline="0" dirty="0">
                <a:ln>
                  <a:noFill/>
                </a:ln>
                <a:solidFill>
                  <a:srgbClr val="6897BB"/>
                </a:solidFill>
                <a:effectLst/>
                <a:latin typeface="JetBrains Mono"/>
              </a:rPr>
              <a:t>1 </a:t>
            </a:r>
            <a:r>
              <a:rPr kumimoji="0" lang="en-US" altLang="en-US" sz="2400" b="0" i="0" u="none" strike="noStrike" cap="none" normalizeH="0" baseline="0" dirty="0">
                <a:ln>
                  <a:noFill/>
                </a:ln>
                <a:solidFill>
                  <a:srgbClr val="A9B7C6"/>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mse</a:t>
            </a:r>
            <a:r>
              <a:rPr kumimoji="0" lang="en-US" altLang="en-US" sz="2400" b="0" i="0" u="none" strike="noStrike" cap="none" normalizeH="0" baseline="0" dirty="0">
                <a:ln>
                  <a:noFill/>
                </a:ln>
                <a:solidFill>
                  <a:srgbClr val="A9B7C6"/>
                </a:solidFill>
                <a:effectLst/>
                <a:latin typeface="JetBrains Mono"/>
              </a:rPr>
              <a:t> / </a:t>
            </a:r>
            <a:r>
              <a:rPr kumimoji="0" lang="en-US" altLang="en-US" sz="2400" b="0" i="0" u="none" strike="noStrike" cap="none" normalizeH="0" baseline="0" dirty="0" err="1">
                <a:ln>
                  <a:noFill/>
                </a:ln>
                <a:solidFill>
                  <a:srgbClr val="A9B7C6"/>
                </a:solidFill>
                <a:effectLst/>
                <a:latin typeface="JetBrains Mono"/>
              </a:rPr>
              <a:t>np.var</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err="1">
                <a:ln>
                  <a:noFill/>
                </a:ln>
                <a:solidFill>
                  <a:srgbClr val="A9B7C6"/>
                </a:solidFill>
                <a:effectLst/>
                <a:latin typeface="JetBrains Mono"/>
              </a:rPr>
              <a:t>y_test</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14092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1526D-CBF7-E83C-6EEA-465AC9E8CFFC}"/>
              </a:ext>
            </a:extLst>
          </p:cNvPr>
          <p:cNvSpPr>
            <a:spLocks noGrp="1"/>
          </p:cNvSpPr>
          <p:nvPr>
            <p:ph type="title"/>
          </p:nvPr>
        </p:nvSpPr>
        <p:spPr/>
        <p:txBody>
          <a:bodyPr/>
          <a:lstStyle/>
          <a:p>
            <a:r>
              <a:rPr lang="en-US" dirty="0"/>
              <a:t>Calculate and store accuracy value for each fold/epoch/iteration</a:t>
            </a:r>
          </a:p>
        </p:txBody>
      </p:sp>
      <p:sp>
        <p:nvSpPr>
          <p:cNvPr id="5" name="Rectangle 2">
            <a:extLst>
              <a:ext uri="{FF2B5EF4-FFF2-40B4-BE49-F238E27FC236}">
                <a16:creationId xmlns:a16="http://schemas.microsoft.com/office/drawing/2014/main" id="{6518017C-0D0E-4F05-0217-D62753B0EDC1}"/>
              </a:ext>
            </a:extLst>
          </p:cNvPr>
          <p:cNvSpPr>
            <a:spLocks noGrp="1" noChangeArrowheads="1"/>
          </p:cNvSpPr>
          <p:nvPr>
            <p:ph idx="1"/>
          </p:nvPr>
        </p:nvSpPr>
        <p:spPr bwMode="auto">
          <a:xfrm>
            <a:off x="838200" y="2570134"/>
            <a:ext cx="8460201" cy="286232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a:ln>
                  <a:noFill/>
                </a:ln>
                <a:solidFill>
                  <a:srgbClr val="808080"/>
                </a:solidFill>
                <a:effectLst/>
                <a:latin typeface="JetBrains Mono"/>
              </a:rPr>
              <a:t># Store accuracy for this fold</a:t>
            </a:r>
            <a:br>
              <a:rPr kumimoji="0" lang="en-US" altLang="en-US" sz="3600" b="0" i="0" u="none" strike="noStrike" cap="none" normalizeH="0" baseline="0">
                <a:ln>
                  <a:noFill/>
                </a:ln>
                <a:solidFill>
                  <a:srgbClr val="808080"/>
                </a:solidFill>
                <a:effectLst/>
                <a:latin typeface="JetBrains Mono"/>
              </a:rPr>
            </a:br>
            <a:r>
              <a:rPr kumimoji="0" lang="en-US" altLang="en-US" sz="3600" b="0" i="0" u="none" strike="noStrike" cap="none" normalizeH="0" baseline="0">
                <a:ln>
                  <a:noFill/>
                </a:ln>
                <a:solidFill>
                  <a:srgbClr val="A9B7C6"/>
                </a:solidFill>
                <a:effectLst/>
                <a:latin typeface="JetBrains Mono"/>
              </a:rPr>
              <a:t>accuracies.append(accuracy)</a:t>
            </a:r>
            <a:br>
              <a:rPr kumimoji="0" lang="en-US" altLang="en-US" sz="3600" b="0" i="0" u="none" strike="noStrike" cap="none" normalizeH="0" baseline="0">
                <a:ln>
                  <a:noFill/>
                </a:ln>
                <a:solidFill>
                  <a:srgbClr val="A9B7C6"/>
                </a:solidFill>
                <a:effectLst/>
                <a:latin typeface="JetBrains Mono"/>
              </a:rPr>
            </a:br>
            <a:br>
              <a:rPr kumimoji="0" lang="en-US" altLang="en-US" sz="3600" b="0" i="0" u="none" strike="noStrike" cap="none" normalizeH="0" baseline="0">
                <a:ln>
                  <a:noFill/>
                </a:ln>
                <a:solidFill>
                  <a:srgbClr val="A9B7C6"/>
                </a:solidFill>
                <a:effectLst/>
                <a:latin typeface="JetBrains Mono"/>
              </a:rPr>
            </a:br>
            <a:r>
              <a:rPr kumimoji="0" lang="en-US" altLang="en-US" sz="3600" b="0" i="0" u="none" strike="noStrike" cap="none" normalizeH="0" baseline="0">
                <a:ln>
                  <a:noFill/>
                </a:ln>
                <a:solidFill>
                  <a:srgbClr val="808080"/>
                </a:solidFill>
                <a:effectLst/>
                <a:latin typeface="JetBrains Mono"/>
              </a:rPr>
              <a:t># Optionally, print the accuracy for each fold</a:t>
            </a:r>
            <a:br>
              <a:rPr kumimoji="0" lang="en-US" altLang="en-US" sz="3600" b="0" i="0" u="none" strike="noStrike" cap="none" normalizeH="0" baseline="0">
                <a:ln>
                  <a:noFill/>
                </a:ln>
                <a:solidFill>
                  <a:srgbClr val="808080"/>
                </a:solidFill>
                <a:effectLst/>
                <a:latin typeface="JetBrains Mono"/>
              </a:rPr>
            </a:br>
            <a:r>
              <a:rPr kumimoji="0" lang="en-US" altLang="en-US" sz="3600" b="0" i="0" u="none" strike="noStrike" cap="none" normalizeH="0" baseline="0">
                <a:ln>
                  <a:noFill/>
                </a:ln>
                <a:solidFill>
                  <a:srgbClr val="8888C6"/>
                </a:solidFill>
                <a:effectLst/>
                <a:latin typeface="JetBrains Mono"/>
              </a:rPr>
              <a:t>print</a:t>
            </a:r>
            <a:r>
              <a:rPr kumimoji="0" lang="en-US" altLang="en-US" sz="3600" b="0" i="0" u="none" strike="noStrike" cap="none" normalizeH="0" baseline="0">
                <a:ln>
                  <a:noFill/>
                </a:ln>
                <a:solidFill>
                  <a:srgbClr val="A9B7C6"/>
                </a:solidFill>
                <a:effectLst/>
                <a:latin typeface="JetBrains Mono"/>
              </a:rPr>
              <a:t>(</a:t>
            </a:r>
            <a:r>
              <a:rPr kumimoji="0" lang="en-US" altLang="en-US" sz="3600" b="0" i="0" u="none" strike="noStrike" cap="none" normalizeH="0" baseline="0">
                <a:ln>
                  <a:noFill/>
                </a:ln>
                <a:solidFill>
                  <a:srgbClr val="6A8759"/>
                </a:solidFill>
                <a:effectLst/>
                <a:latin typeface="JetBrains Mono"/>
              </a:rPr>
              <a:t>f'Fold Accuracy: </a:t>
            </a:r>
            <a:r>
              <a:rPr kumimoji="0" lang="en-US" altLang="en-US" sz="3600" b="0" i="0" u="none" strike="noStrike" cap="none" normalizeH="0" baseline="0">
                <a:ln>
                  <a:noFill/>
                </a:ln>
                <a:solidFill>
                  <a:srgbClr val="CC7832"/>
                </a:solidFill>
                <a:effectLst/>
                <a:latin typeface="JetBrains Mono"/>
              </a:rPr>
              <a:t>{</a:t>
            </a:r>
            <a:r>
              <a:rPr kumimoji="0" lang="en-US" altLang="en-US" sz="3600" b="0" i="0" u="none" strike="noStrike" cap="none" normalizeH="0" baseline="0">
                <a:ln>
                  <a:noFill/>
                </a:ln>
                <a:solidFill>
                  <a:srgbClr val="A9B7C6"/>
                </a:solidFill>
                <a:effectLst/>
                <a:latin typeface="JetBrains Mono"/>
              </a:rPr>
              <a:t>accuracy</a:t>
            </a:r>
            <a:r>
              <a:rPr kumimoji="0" lang="en-US" altLang="en-US" sz="3600" b="0" i="0" u="none" strike="noStrike" cap="none" normalizeH="0" baseline="0">
                <a:ln>
                  <a:noFill/>
                </a:ln>
                <a:solidFill>
                  <a:srgbClr val="CC7832"/>
                </a:solidFill>
                <a:effectLst/>
                <a:latin typeface="JetBrains Mono"/>
              </a:rPr>
              <a:t>}</a:t>
            </a:r>
            <a:r>
              <a:rPr kumimoji="0" lang="en-US" altLang="en-US" sz="3600" b="0" i="0" u="none" strike="noStrike" cap="none" normalizeH="0" baseline="0">
                <a:ln>
                  <a:noFill/>
                </a:ln>
                <a:solidFill>
                  <a:srgbClr val="6A8759"/>
                </a:solidFill>
                <a:effectLst/>
                <a:latin typeface="JetBrains Mono"/>
              </a:rPr>
              <a:t>'</a:t>
            </a:r>
            <a:r>
              <a:rPr kumimoji="0" lang="en-US" altLang="en-US" sz="3600" b="0" i="0" u="none" strike="noStrike" cap="none" normalizeH="0" baseline="0">
                <a:ln>
                  <a:noFill/>
                </a:ln>
                <a:solidFill>
                  <a:srgbClr val="A9B7C6"/>
                </a:solidFill>
                <a:effectLst/>
                <a:latin typeface="JetBrains Mono"/>
              </a:rPr>
              <a:t>)</a:t>
            </a:r>
            <a:endParaRPr kumimoji="0" lang="en-US" altLang="en-US" sz="4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91880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2DB57-13EC-730D-024B-EFC41F42292D}"/>
              </a:ext>
            </a:extLst>
          </p:cNvPr>
          <p:cNvSpPr>
            <a:spLocks noGrp="1"/>
          </p:cNvSpPr>
          <p:nvPr>
            <p:ph type="title"/>
          </p:nvPr>
        </p:nvSpPr>
        <p:spPr/>
        <p:txBody>
          <a:bodyPr/>
          <a:lstStyle/>
          <a:p>
            <a:r>
              <a:rPr lang="en-US" dirty="0"/>
              <a:t>Print the overall accuracy score</a:t>
            </a:r>
          </a:p>
        </p:txBody>
      </p:sp>
      <p:sp>
        <p:nvSpPr>
          <p:cNvPr id="4" name="Rectangle 1">
            <a:extLst>
              <a:ext uri="{FF2B5EF4-FFF2-40B4-BE49-F238E27FC236}">
                <a16:creationId xmlns:a16="http://schemas.microsoft.com/office/drawing/2014/main" id="{4FB64F4B-4DEF-5A23-BA43-6AB78BA155C1}"/>
              </a:ext>
            </a:extLst>
          </p:cNvPr>
          <p:cNvSpPr>
            <a:spLocks noGrp="1" noChangeArrowheads="1"/>
          </p:cNvSpPr>
          <p:nvPr>
            <p:ph idx="1"/>
          </p:nvPr>
        </p:nvSpPr>
        <p:spPr bwMode="auto">
          <a:xfrm>
            <a:off x="838200" y="3062582"/>
            <a:ext cx="8774325" cy="1877437"/>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rgbClr val="808080"/>
                </a:solidFill>
                <a:effectLst/>
                <a:latin typeface="JetBrains Mono"/>
              </a:rPr>
              <a:t># Calculate overall accuracy</a:t>
            </a:r>
            <a:br>
              <a:rPr kumimoji="0" lang="en-US" altLang="en-US" sz="3600" b="0" i="0" u="none" strike="noStrike" cap="none" normalizeH="0" baseline="0" dirty="0">
                <a:ln>
                  <a:noFill/>
                </a:ln>
                <a:solidFill>
                  <a:srgbClr val="808080"/>
                </a:solidFill>
                <a:effectLst/>
                <a:latin typeface="JetBrains Mono"/>
              </a:rPr>
            </a:br>
            <a:r>
              <a:rPr kumimoji="0" lang="en-US" altLang="en-US" sz="3600" b="0" i="0" u="none" strike="noStrike" cap="none" normalizeH="0" baseline="0" dirty="0" err="1">
                <a:ln>
                  <a:noFill/>
                </a:ln>
                <a:solidFill>
                  <a:srgbClr val="A9B7C6"/>
                </a:solidFill>
                <a:effectLst/>
                <a:latin typeface="JetBrains Mono"/>
              </a:rPr>
              <a:t>overall_accuracy</a:t>
            </a:r>
            <a:r>
              <a:rPr kumimoji="0" lang="en-US" altLang="en-US" sz="3600" b="0" i="0" u="none" strike="noStrike" cap="none" normalizeH="0" baseline="0" dirty="0">
                <a:ln>
                  <a:noFill/>
                </a:ln>
                <a:solidFill>
                  <a:srgbClr val="A9B7C6"/>
                </a:solidFill>
                <a:effectLst/>
                <a:latin typeface="JetBrains Mono"/>
              </a:rPr>
              <a:t> = </a:t>
            </a:r>
            <a:r>
              <a:rPr kumimoji="0" lang="en-US" altLang="en-US" sz="3600" b="0" i="0" u="none" strike="noStrike" cap="none" normalizeH="0" baseline="0" dirty="0" err="1">
                <a:ln>
                  <a:noFill/>
                </a:ln>
                <a:solidFill>
                  <a:srgbClr val="A9B7C6"/>
                </a:solidFill>
                <a:effectLst/>
                <a:latin typeface="JetBrains Mono"/>
              </a:rPr>
              <a:t>np.mean</a:t>
            </a:r>
            <a:r>
              <a:rPr kumimoji="0" lang="en-US" altLang="en-US" sz="3600" b="0" i="0" u="none" strike="noStrike" cap="none" normalizeH="0" baseline="0" dirty="0">
                <a:ln>
                  <a:noFill/>
                </a:ln>
                <a:solidFill>
                  <a:srgbClr val="A9B7C6"/>
                </a:solidFill>
                <a:effectLst/>
                <a:latin typeface="JetBrains Mono"/>
              </a:rPr>
              <a:t>(accuracies)</a:t>
            </a:r>
            <a:br>
              <a:rPr kumimoji="0" lang="en-US" altLang="en-US" sz="3600" b="0" i="0" u="none" strike="noStrike" cap="none" normalizeH="0" baseline="0" dirty="0">
                <a:ln>
                  <a:noFill/>
                </a:ln>
                <a:solidFill>
                  <a:srgbClr val="A9B7C6"/>
                </a:solidFill>
                <a:effectLst/>
                <a:latin typeface="JetBrains Mono"/>
              </a:rPr>
            </a:br>
            <a:r>
              <a:rPr kumimoji="0" lang="en-US" altLang="en-US" sz="3600" b="0" i="0" u="none" strike="noStrike" cap="none" normalizeH="0" baseline="0" dirty="0">
                <a:ln>
                  <a:noFill/>
                </a:ln>
                <a:solidFill>
                  <a:srgbClr val="8888C6"/>
                </a:solidFill>
                <a:effectLst/>
                <a:latin typeface="JetBrains Mono"/>
              </a:rPr>
              <a:t>print</a:t>
            </a:r>
            <a:r>
              <a:rPr kumimoji="0" lang="en-US" altLang="en-US" sz="3600" b="0" i="0" u="none" strike="noStrike" cap="none" normalizeH="0" baseline="0" dirty="0">
                <a:ln>
                  <a:noFill/>
                </a:ln>
                <a:solidFill>
                  <a:srgbClr val="A9B7C6"/>
                </a:solidFill>
                <a:effectLst/>
                <a:latin typeface="JetBrains Mono"/>
              </a:rPr>
              <a:t>(</a:t>
            </a:r>
            <a:r>
              <a:rPr kumimoji="0" lang="en-US" altLang="en-US" sz="3600" b="0" i="0" u="none" strike="noStrike" cap="none" normalizeH="0" baseline="0" dirty="0" err="1">
                <a:ln>
                  <a:noFill/>
                </a:ln>
                <a:solidFill>
                  <a:srgbClr val="6A8759"/>
                </a:solidFill>
                <a:effectLst/>
                <a:latin typeface="JetBrains Mono"/>
              </a:rPr>
              <a:t>f'Overall</a:t>
            </a:r>
            <a:r>
              <a:rPr kumimoji="0" lang="en-US" altLang="en-US" sz="3600" b="0" i="0" u="none" strike="noStrike" cap="none" normalizeH="0" baseline="0" dirty="0">
                <a:ln>
                  <a:noFill/>
                </a:ln>
                <a:solidFill>
                  <a:srgbClr val="6A8759"/>
                </a:solidFill>
                <a:effectLst/>
                <a:latin typeface="JetBrains Mono"/>
              </a:rPr>
              <a:t> Accuracy: </a:t>
            </a:r>
            <a:r>
              <a:rPr kumimoji="0" lang="en-US" altLang="en-US" sz="3600" b="0" i="0" u="none" strike="noStrike" cap="none" normalizeH="0" baseline="0" dirty="0">
                <a:ln>
                  <a:noFill/>
                </a:ln>
                <a:solidFill>
                  <a:srgbClr val="CC7832"/>
                </a:solidFill>
                <a:effectLst/>
                <a:latin typeface="JetBrains Mono"/>
              </a:rPr>
              <a:t>{</a:t>
            </a:r>
            <a:r>
              <a:rPr kumimoji="0" lang="en-US" altLang="en-US" sz="3600" b="0" i="0" u="none" strike="noStrike" cap="none" normalizeH="0" baseline="0" dirty="0" err="1">
                <a:ln>
                  <a:noFill/>
                </a:ln>
                <a:solidFill>
                  <a:srgbClr val="A9B7C6"/>
                </a:solidFill>
                <a:effectLst/>
                <a:latin typeface="JetBrains Mono"/>
              </a:rPr>
              <a:t>overall_</a:t>
            </a:r>
            <a:r>
              <a:rPr kumimoji="0" lang="en-US" altLang="en-US" sz="4400" b="0" i="0" u="none" strike="noStrike" cap="none" normalizeH="0" baseline="0" dirty="0" err="1">
                <a:ln>
                  <a:noFill/>
                </a:ln>
                <a:solidFill>
                  <a:srgbClr val="A9B7C6"/>
                </a:solidFill>
                <a:effectLst/>
                <a:latin typeface="JetBrains Mono"/>
              </a:rPr>
              <a:t>accuracy</a:t>
            </a:r>
            <a:r>
              <a:rPr kumimoji="0" lang="en-US" altLang="en-US" sz="3600" b="0" i="0" u="none" strike="noStrike" cap="none" normalizeH="0" baseline="0" dirty="0">
                <a:ln>
                  <a:noFill/>
                </a:ln>
                <a:solidFill>
                  <a:srgbClr val="CC7832"/>
                </a:solidFill>
                <a:effectLst/>
                <a:latin typeface="JetBrains Mono"/>
              </a:rPr>
              <a:t>}</a:t>
            </a:r>
            <a:r>
              <a:rPr kumimoji="0" lang="en-US" altLang="en-US" sz="3600" b="0" i="0" u="none" strike="noStrike" cap="none" normalizeH="0" baseline="0" dirty="0">
                <a:ln>
                  <a:noFill/>
                </a:ln>
                <a:solidFill>
                  <a:srgbClr val="6A8759"/>
                </a:solidFill>
                <a:effectLst/>
                <a:latin typeface="JetBrains Mono"/>
              </a:rPr>
              <a:t>'</a:t>
            </a:r>
            <a:r>
              <a:rPr kumimoji="0" lang="en-US" altLang="en-US" sz="3600" b="0" i="0" u="none" strike="noStrike" cap="none" normalizeH="0" baseline="0" dirty="0">
                <a:ln>
                  <a:noFill/>
                </a:ln>
                <a:solidFill>
                  <a:srgbClr val="A9B7C6"/>
                </a:solidFill>
                <a:effectLst/>
                <a:latin typeface="JetBrains Mono"/>
              </a:rPr>
              <a:t>)</a:t>
            </a:r>
            <a:endParaRPr kumimoji="0" lang="en-US" altLang="en-US" sz="4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15575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Arc 15">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Complex maths formulae on a blackboard">
            <a:extLst>
              <a:ext uri="{FF2B5EF4-FFF2-40B4-BE49-F238E27FC236}">
                <a16:creationId xmlns:a16="http://schemas.microsoft.com/office/drawing/2014/main" id="{A36A7B70-4C9A-2AE9-B962-E0DA38CE327F}"/>
              </a:ext>
            </a:extLst>
          </p:cNvPr>
          <p:cNvPicPr>
            <a:picLocks noChangeAspect="1"/>
          </p:cNvPicPr>
          <p:nvPr/>
        </p:nvPicPr>
        <p:blipFill rotWithShape="1">
          <a:blip r:embed="rId2"/>
          <a:srcRect l="28616" r="14695" b="2"/>
          <a:stretch/>
        </p:blipFill>
        <p:spPr>
          <a:xfrm>
            <a:off x="891958" y="511293"/>
            <a:ext cx="4399830" cy="566567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 name="Content Placeholder 2">
            <a:extLst>
              <a:ext uri="{FF2B5EF4-FFF2-40B4-BE49-F238E27FC236}">
                <a16:creationId xmlns:a16="http://schemas.microsoft.com/office/drawing/2014/main" id="{D895A696-9F0C-1A8B-FAFC-9AAA6E9381EA}"/>
              </a:ext>
            </a:extLst>
          </p:cNvPr>
          <p:cNvSpPr>
            <a:spLocks noGrp="1"/>
          </p:cNvSpPr>
          <p:nvPr>
            <p:ph idx="1"/>
          </p:nvPr>
        </p:nvSpPr>
        <p:spPr>
          <a:xfrm>
            <a:off x="5894962" y="1984443"/>
            <a:ext cx="5458838" cy="4192520"/>
          </a:xfrm>
        </p:spPr>
        <p:txBody>
          <a:bodyPr>
            <a:normAutofit/>
          </a:bodyPr>
          <a:lstStyle/>
          <a:p>
            <a:pPr marL="0" indent="0">
              <a:buNone/>
            </a:pPr>
            <a:r>
              <a:rPr lang="en-US" b="0" i="0" dirty="0">
                <a:effectLst/>
                <a:latin typeface="Söhne"/>
              </a:rPr>
              <a:t>Linear regression is a statistical method used to model the relationship between a dependent variable and one or more independent variables by fitting a linear equation to the observed data. </a:t>
            </a:r>
            <a:endParaRPr lang="en-US" dirty="0"/>
          </a:p>
        </p:txBody>
      </p:sp>
    </p:spTree>
    <p:extLst>
      <p:ext uri="{BB962C8B-B14F-4D97-AF65-F5344CB8AC3E}">
        <p14:creationId xmlns:p14="http://schemas.microsoft.com/office/powerpoint/2010/main" val="25064978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Arc 15">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Complex maths formulae on a blackboard">
            <a:extLst>
              <a:ext uri="{FF2B5EF4-FFF2-40B4-BE49-F238E27FC236}">
                <a16:creationId xmlns:a16="http://schemas.microsoft.com/office/drawing/2014/main" id="{A36A7B70-4C9A-2AE9-B962-E0DA38CE327F}"/>
              </a:ext>
            </a:extLst>
          </p:cNvPr>
          <p:cNvPicPr>
            <a:picLocks noChangeAspect="1"/>
          </p:cNvPicPr>
          <p:nvPr/>
        </p:nvPicPr>
        <p:blipFill rotWithShape="1">
          <a:blip r:embed="rId2"/>
          <a:srcRect l="28616" r="14695" b="2"/>
          <a:stretch/>
        </p:blipFill>
        <p:spPr>
          <a:xfrm>
            <a:off x="891958" y="511293"/>
            <a:ext cx="4399830" cy="566567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 name="Content Placeholder 2">
            <a:extLst>
              <a:ext uri="{FF2B5EF4-FFF2-40B4-BE49-F238E27FC236}">
                <a16:creationId xmlns:a16="http://schemas.microsoft.com/office/drawing/2014/main" id="{D895A696-9F0C-1A8B-FAFC-9AAA6E9381EA}"/>
              </a:ext>
            </a:extLst>
          </p:cNvPr>
          <p:cNvSpPr>
            <a:spLocks noGrp="1"/>
          </p:cNvSpPr>
          <p:nvPr>
            <p:ph idx="1"/>
          </p:nvPr>
        </p:nvSpPr>
        <p:spPr>
          <a:xfrm>
            <a:off x="5894962" y="1984443"/>
            <a:ext cx="5458838" cy="4192520"/>
          </a:xfrm>
        </p:spPr>
        <p:txBody>
          <a:bodyPr>
            <a:normAutofit/>
          </a:bodyPr>
          <a:lstStyle/>
          <a:p>
            <a:pPr marL="0" indent="0">
              <a:buNone/>
            </a:pPr>
            <a:r>
              <a:rPr lang="en-US" b="0" i="0" dirty="0">
                <a:effectLst/>
                <a:latin typeface="Söhne"/>
              </a:rPr>
              <a:t>There are different methods to calculate linear regression, and they can be broadly categorized into two main types:</a:t>
            </a:r>
          </a:p>
          <a:p>
            <a:pPr marL="0" indent="0">
              <a:buNone/>
            </a:pPr>
            <a:r>
              <a:rPr lang="en-US" dirty="0">
                <a:latin typeface="Söhne"/>
              </a:rPr>
              <a:t>- Analytical methods</a:t>
            </a:r>
          </a:p>
          <a:p>
            <a:pPr marL="0" indent="0">
              <a:buNone/>
            </a:pPr>
            <a:r>
              <a:rPr lang="en-US" dirty="0">
                <a:latin typeface="Söhne"/>
              </a:rPr>
              <a:t>- Numerical methods</a:t>
            </a:r>
          </a:p>
          <a:p>
            <a:pPr marL="0" indent="0">
              <a:buNone/>
            </a:pPr>
            <a:endParaRPr lang="en-US" dirty="0">
              <a:latin typeface="Söhne"/>
            </a:endParaRPr>
          </a:p>
        </p:txBody>
      </p:sp>
    </p:spTree>
    <p:extLst>
      <p:ext uri="{BB962C8B-B14F-4D97-AF65-F5344CB8AC3E}">
        <p14:creationId xmlns:p14="http://schemas.microsoft.com/office/powerpoint/2010/main" val="37603605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Picture 6" descr="Graph on document with pen">
            <a:extLst>
              <a:ext uri="{FF2B5EF4-FFF2-40B4-BE49-F238E27FC236}">
                <a16:creationId xmlns:a16="http://schemas.microsoft.com/office/drawing/2014/main" id="{E12E80AF-A76B-7DC9-95E2-B8D01E4849CD}"/>
              </a:ext>
            </a:extLst>
          </p:cNvPr>
          <p:cNvPicPr>
            <a:picLocks noChangeAspect="1"/>
          </p:cNvPicPr>
          <p:nvPr/>
        </p:nvPicPr>
        <p:blipFill rotWithShape="1">
          <a:blip r:embed="rId2"/>
          <a:srcRect l="33231" r="19508" b="-1"/>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3" name="!!Arc">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848D8829-1AD1-897B-38E4-4D50861311FD}"/>
              </a:ext>
            </a:extLst>
          </p:cNvPr>
          <p:cNvSpPr txBox="1"/>
          <p:nvPr/>
        </p:nvSpPr>
        <p:spPr>
          <a:xfrm>
            <a:off x="5827048" y="1868487"/>
            <a:ext cx="5721484" cy="4351338"/>
          </a:xfrm>
          <a:prstGeom prst="rect">
            <a:avLst/>
          </a:prstGeom>
        </p:spPr>
        <p:txBody>
          <a:bodyPr vert="horz" lIns="91440" tIns="45720" rIns="91440" bIns="45720" rtlCol="0">
            <a:normAutofit fontScale="92500" lnSpcReduction="20000"/>
          </a:bodyPr>
          <a:lstStyle/>
          <a:p>
            <a:pPr>
              <a:lnSpc>
                <a:spcPct val="90000"/>
              </a:lnSpc>
              <a:spcAft>
                <a:spcPts val="600"/>
              </a:spcAft>
            </a:pPr>
            <a:r>
              <a:rPr lang="en-US" sz="1900" b="1" i="0" dirty="0">
                <a:effectLst/>
              </a:rPr>
              <a:t>Analytical Methods:</a:t>
            </a:r>
            <a:endParaRPr lang="en-US" sz="1900" b="0" i="0" dirty="0">
              <a:effectLst/>
            </a:endParaRPr>
          </a:p>
          <a:p>
            <a:pPr marL="742950" lvl="1" indent="-228600">
              <a:lnSpc>
                <a:spcPct val="90000"/>
              </a:lnSpc>
              <a:spcAft>
                <a:spcPts val="600"/>
              </a:spcAft>
              <a:buFont typeface="Arial" panose="020B0604020202020204" pitchFamily="34" charset="0"/>
              <a:buChar char="•"/>
            </a:pPr>
            <a:r>
              <a:rPr lang="en-US" sz="1900" b="1" i="0" dirty="0">
                <a:effectLst/>
              </a:rPr>
              <a:t>Ordinary Least Squares (OLS):</a:t>
            </a:r>
            <a:r>
              <a:rPr lang="en-US" sz="1900" b="0" i="0" dirty="0">
                <a:effectLst/>
              </a:rPr>
              <a:t> This is the most common method used for linear regression. It minimizes the sum of the squared differences between the observed and predicted values. OLS provides explicit formulas for the coefficients of the linear equation.</a:t>
            </a:r>
          </a:p>
          <a:p>
            <a:pPr marL="742950" lvl="1" indent="-228600">
              <a:lnSpc>
                <a:spcPct val="90000"/>
              </a:lnSpc>
              <a:spcAft>
                <a:spcPts val="600"/>
              </a:spcAft>
              <a:buFont typeface="Arial" panose="020B0604020202020204" pitchFamily="34" charset="0"/>
              <a:buChar char="•"/>
            </a:pPr>
            <a:r>
              <a:rPr lang="en-US" sz="1900" b="1" i="0" dirty="0">
                <a:effectLst/>
              </a:rPr>
              <a:t>Total Least Squares (TLS):</a:t>
            </a:r>
            <a:r>
              <a:rPr lang="en-US" sz="1900" b="0" i="0" dirty="0">
                <a:effectLst/>
              </a:rPr>
              <a:t> TLS minimizes the sum of the perpendicular distances from each data point to the regression line in both the dependent and independent variable dimensions. It is useful when there is uncertainty in both variables.</a:t>
            </a:r>
          </a:p>
          <a:p>
            <a:pPr marL="742950" lvl="1" indent="-228600">
              <a:lnSpc>
                <a:spcPct val="90000"/>
              </a:lnSpc>
              <a:spcAft>
                <a:spcPts val="600"/>
              </a:spcAft>
              <a:buFont typeface="Arial" panose="020B0604020202020204" pitchFamily="34" charset="0"/>
              <a:buChar char="•"/>
            </a:pPr>
            <a:r>
              <a:rPr lang="en-US" sz="1900" b="1" i="0" dirty="0">
                <a:effectLst/>
              </a:rPr>
              <a:t>Generalized Least Squares (GLS):</a:t>
            </a:r>
            <a:r>
              <a:rPr lang="en-US" sz="1900" b="0" i="0" dirty="0">
                <a:effectLst/>
              </a:rPr>
              <a:t> GLS extends OLS by accounting for heteroscedasticity (unequal variance of errors) and serial correlation in the residuals. It allows for the specification of a covariance matrix for the errors.</a:t>
            </a:r>
            <a:br>
              <a:rPr lang="en-US" sz="1500" dirty="0"/>
            </a:br>
            <a:endParaRPr lang="en-US" sz="1500" dirty="0"/>
          </a:p>
        </p:txBody>
      </p:sp>
    </p:spTree>
    <p:extLst>
      <p:ext uri="{BB962C8B-B14F-4D97-AF65-F5344CB8AC3E}">
        <p14:creationId xmlns:p14="http://schemas.microsoft.com/office/powerpoint/2010/main" val="37357454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Colourful charts and graphs">
            <a:extLst>
              <a:ext uri="{FF2B5EF4-FFF2-40B4-BE49-F238E27FC236}">
                <a16:creationId xmlns:a16="http://schemas.microsoft.com/office/drawing/2014/main" id="{EF10E724-8549-BE6F-5F58-FDC026030CD8}"/>
              </a:ext>
            </a:extLst>
          </p:cNvPr>
          <p:cNvPicPr>
            <a:picLocks noChangeAspect="1"/>
          </p:cNvPicPr>
          <p:nvPr/>
        </p:nvPicPr>
        <p:blipFill rotWithShape="1">
          <a:blip r:embed="rId2"/>
          <a:srcRect l="9786" r="5684" b="-1"/>
          <a:stretch/>
        </p:blipFill>
        <p:spPr>
          <a:xfrm>
            <a:off x="20" y="431"/>
            <a:ext cx="4387045" cy="6408311"/>
          </a:xfrm>
          <a:prstGeom prst="rect">
            <a:avLst/>
          </a:prstGeom>
        </p:spPr>
      </p:pic>
      <p:sp>
        <p:nvSpPr>
          <p:cNvPr id="5" name="TextBox 4">
            <a:extLst>
              <a:ext uri="{FF2B5EF4-FFF2-40B4-BE49-F238E27FC236}">
                <a16:creationId xmlns:a16="http://schemas.microsoft.com/office/drawing/2014/main" id="{1B62ADA8-B630-6EBD-5AE5-C49DFEBA7428}"/>
              </a:ext>
            </a:extLst>
          </p:cNvPr>
          <p:cNvSpPr txBox="1"/>
          <p:nvPr/>
        </p:nvSpPr>
        <p:spPr>
          <a:xfrm>
            <a:off x="5137079" y="1715784"/>
            <a:ext cx="6407831" cy="4170971"/>
          </a:xfrm>
          <a:prstGeom prst="rect">
            <a:avLst/>
          </a:prstGeom>
        </p:spPr>
        <p:txBody>
          <a:bodyPr vert="horz" lIns="91440" tIns="45720" rIns="91440" bIns="45720" rtlCol="0">
            <a:normAutofit fontScale="92500" lnSpcReduction="10000"/>
          </a:bodyPr>
          <a:lstStyle/>
          <a:p>
            <a:pPr>
              <a:lnSpc>
                <a:spcPct val="90000"/>
              </a:lnSpc>
              <a:spcAft>
                <a:spcPts val="600"/>
              </a:spcAft>
            </a:pPr>
            <a:r>
              <a:rPr lang="en-US" b="1" i="0" dirty="0">
                <a:effectLst/>
              </a:rPr>
              <a:t>Numerical Methods:</a:t>
            </a:r>
            <a:endParaRPr lang="en-US" b="0" i="0" dirty="0">
              <a:effectLst/>
            </a:endParaRPr>
          </a:p>
          <a:p>
            <a:pPr indent="-228600">
              <a:lnSpc>
                <a:spcPct val="90000"/>
              </a:lnSpc>
              <a:spcAft>
                <a:spcPts val="600"/>
              </a:spcAft>
              <a:buFont typeface="Arial" panose="020B0604020202020204" pitchFamily="34" charset="0"/>
              <a:buChar char="•"/>
            </a:pPr>
            <a:r>
              <a:rPr lang="en-US" b="1" i="0" dirty="0">
                <a:effectLst/>
              </a:rPr>
              <a:t>Gradient Descent:</a:t>
            </a:r>
            <a:r>
              <a:rPr lang="en-US" b="0" i="0" dirty="0">
                <a:effectLst/>
              </a:rPr>
              <a:t> Gradient descent is an iterative optimization algorithm that minimizes the cost function by adjusting the model parameters in the direction of the steepest descent. It is widely used for optimization problems, including linear regression.</a:t>
            </a:r>
          </a:p>
          <a:p>
            <a:pPr indent="-228600">
              <a:lnSpc>
                <a:spcPct val="90000"/>
              </a:lnSpc>
              <a:spcAft>
                <a:spcPts val="600"/>
              </a:spcAft>
              <a:buFont typeface="Arial" panose="020B0604020202020204" pitchFamily="34" charset="0"/>
              <a:buChar char="•"/>
            </a:pPr>
            <a:r>
              <a:rPr lang="en-US" b="1" i="0" dirty="0">
                <a:effectLst/>
              </a:rPr>
              <a:t>Stochastic Gradient Descent (SGD):</a:t>
            </a:r>
            <a:r>
              <a:rPr lang="en-US" b="0" i="0" dirty="0">
                <a:effectLst/>
              </a:rPr>
              <a:t> SGD is a variant of gradient descent that randomly selects a subset (mini-batch) of the data at each iteration. It is often more computationally efficient and can handle large datasets.</a:t>
            </a:r>
          </a:p>
          <a:p>
            <a:pPr indent="-228600">
              <a:lnSpc>
                <a:spcPct val="90000"/>
              </a:lnSpc>
              <a:spcAft>
                <a:spcPts val="600"/>
              </a:spcAft>
              <a:buFont typeface="Arial" panose="020B0604020202020204" pitchFamily="34" charset="0"/>
              <a:buChar char="•"/>
            </a:pPr>
            <a:r>
              <a:rPr lang="en-US" b="1" i="0" dirty="0">
                <a:effectLst/>
              </a:rPr>
              <a:t>Batch Gradient Descent:</a:t>
            </a:r>
            <a:r>
              <a:rPr lang="en-US" b="0" i="0" dirty="0">
                <a:effectLst/>
              </a:rPr>
              <a:t> This is the original form of gradient descent, where the entire dataset is used to compute the gradient of the cost function at each iteration. It can be computationally expensive for large datasets.</a:t>
            </a:r>
          </a:p>
          <a:p>
            <a:pPr indent="-228600">
              <a:lnSpc>
                <a:spcPct val="90000"/>
              </a:lnSpc>
              <a:spcAft>
                <a:spcPts val="600"/>
              </a:spcAft>
              <a:buFont typeface="Arial" panose="020B0604020202020204" pitchFamily="34" charset="0"/>
              <a:buChar char="•"/>
            </a:pPr>
            <a:r>
              <a:rPr lang="en-US" b="1" i="0" dirty="0">
                <a:effectLst/>
              </a:rPr>
              <a:t>Normal Equation:</a:t>
            </a:r>
            <a:r>
              <a:rPr lang="en-US" b="0" i="0" dirty="0">
                <a:effectLst/>
              </a:rPr>
              <a:t> The normal equation is a closed-form solution that directly calculates the coefficients of the linear regression model. It involves matrix operations and can be computationally expensive for large datasets.</a:t>
            </a:r>
          </a:p>
        </p:txBody>
      </p:sp>
      <p:sp>
        <p:nvSpPr>
          <p:cNvPr id="13" name="Rectangle 12">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4709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Magnifying glass showing decling performance">
            <a:extLst>
              <a:ext uri="{FF2B5EF4-FFF2-40B4-BE49-F238E27FC236}">
                <a16:creationId xmlns:a16="http://schemas.microsoft.com/office/drawing/2014/main" id="{FECF4186-8AB6-EB5A-5A81-E974FF5AE960}"/>
              </a:ext>
            </a:extLst>
          </p:cNvPr>
          <p:cNvPicPr>
            <a:picLocks noChangeAspect="1"/>
          </p:cNvPicPr>
          <p:nvPr/>
        </p:nvPicPr>
        <p:blipFill rotWithShape="1">
          <a:blip r:embed="rId2"/>
          <a:srcRect r="15469" b="-1"/>
          <a:stretch/>
        </p:blipFill>
        <p:spPr>
          <a:xfrm>
            <a:off x="20" y="431"/>
            <a:ext cx="8115280" cy="6408311"/>
          </a:xfrm>
          <a:prstGeom prst="rect">
            <a:avLst/>
          </a:prstGeom>
        </p:spPr>
      </p:pic>
      <p:sp>
        <p:nvSpPr>
          <p:cNvPr id="5" name="TextBox 4">
            <a:extLst>
              <a:ext uri="{FF2B5EF4-FFF2-40B4-BE49-F238E27FC236}">
                <a16:creationId xmlns:a16="http://schemas.microsoft.com/office/drawing/2014/main" id="{34A07FE7-6E3F-1960-9E42-A59C8FF039FC}"/>
              </a:ext>
            </a:extLst>
          </p:cNvPr>
          <p:cNvSpPr txBox="1"/>
          <p:nvPr/>
        </p:nvSpPr>
        <p:spPr>
          <a:xfrm>
            <a:off x="8643193" y="811658"/>
            <a:ext cx="2942813" cy="5147015"/>
          </a:xfrm>
          <a:prstGeom prst="rect">
            <a:avLst/>
          </a:prstGeom>
        </p:spPr>
        <p:txBody>
          <a:bodyPr vert="horz" lIns="91440" tIns="45720" rIns="91440" bIns="45720" rtlCol="0">
            <a:normAutofit lnSpcReduction="10000"/>
          </a:bodyPr>
          <a:lstStyle/>
          <a:p>
            <a:pPr>
              <a:lnSpc>
                <a:spcPct val="90000"/>
              </a:lnSpc>
              <a:spcAft>
                <a:spcPts val="600"/>
              </a:spcAft>
            </a:pPr>
            <a:r>
              <a:rPr lang="en-US" b="0" i="0" dirty="0">
                <a:effectLst/>
              </a:rPr>
              <a:t>These methods serve different purposes, and the choice of method depends on factors such as the size of the dataset, computational efficiency, and assumptions about the underlying data distribution. </a:t>
            </a:r>
          </a:p>
          <a:p>
            <a:pPr>
              <a:lnSpc>
                <a:spcPct val="90000"/>
              </a:lnSpc>
              <a:spcAft>
                <a:spcPts val="600"/>
              </a:spcAft>
            </a:pPr>
            <a:endParaRPr lang="en-US" dirty="0"/>
          </a:p>
          <a:p>
            <a:pPr>
              <a:lnSpc>
                <a:spcPct val="90000"/>
              </a:lnSpc>
              <a:spcAft>
                <a:spcPts val="600"/>
              </a:spcAft>
            </a:pPr>
            <a:r>
              <a:rPr lang="en-US" b="0" i="0" dirty="0">
                <a:effectLst/>
              </a:rPr>
              <a:t>In practice, OLS is often the default choice due to its simplicity and efficiency for many real-world applications. </a:t>
            </a:r>
          </a:p>
          <a:p>
            <a:pPr>
              <a:lnSpc>
                <a:spcPct val="90000"/>
              </a:lnSpc>
              <a:spcAft>
                <a:spcPts val="600"/>
              </a:spcAft>
            </a:pPr>
            <a:endParaRPr lang="en-US" b="0" i="0" dirty="0">
              <a:effectLst/>
            </a:endParaRPr>
          </a:p>
          <a:p>
            <a:pPr>
              <a:lnSpc>
                <a:spcPct val="90000"/>
              </a:lnSpc>
              <a:spcAft>
                <a:spcPts val="600"/>
              </a:spcAft>
            </a:pPr>
            <a:r>
              <a:rPr lang="en-US" b="0" i="0" dirty="0">
                <a:effectLst/>
              </a:rPr>
              <a:t>Numerical methods like gradient descent are particularly useful for large datasets or online learning scenarios.</a:t>
            </a:r>
            <a:endParaRPr lang="en-US" dirty="0"/>
          </a:p>
        </p:txBody>
      </p:sp>
      <p:sp>
        <p:nvSpPr>
          <p:cNvPr id="13" name="Rectangle 12">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22467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8512509-8C4E-2542-832B-D17191EFEDD3}"/>
              </a:ext>
            </a:extLst>
          </p:cNvPr>
          <p:cNvPicPr>
            <a:picLocks noChangeAspect="1"/>
          </p:cNvPicPr>
          <p:nvPr/>
        </p:nvPicPr>
        <p:blipFill>
          <a:blip r:embed="rId2"/>
          <a:stretch>
            <a:fillRect/>
          </a:stretch>
        </p:blipFill>
        <p:spPr>
          <a:xfrm>
            <a:off x="1426407" y="469432"/>
            <a:ext cx="9339185" cy="6111166"/>
          </a:xfrm>
          <a:prstGeom prst="rect">
            <a:avLst/>
          </a:prstGeom>
        </p:spPr>
      </p:pic>
    </p:spTree>
    <p:extLst>
      <p:ext uri="{BB962C8B-B14F-4D97-AF65-F5344CB8AC3E}">
        <p14:creationId xmlns:p14="http://schemas.microsoft.com/office/powerpoint/2010/main" val="349832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2D9D8-544E-F6D7-F095-07F3934E45A3}"/>
              </a:ext>
            </a:extLst>
          </p:cNvPr>
          <p:cNvSpPr>
            <a:spLocks noGrp="1"/>
          </p:cNvSpPr>
          <p:nvPr>
            <p:ph type="title"/>
          </p:nvPr>
        </p:nvSpPr>
        <p:spPr/>
        <p:txBody>
          <a:bodyPr>
            <a:normAutofit/>
          </a:bodyPr>
          <a:lstStyle/>
          <a:p>
            <a:r>
              <a:rPr lang="en-US" sz="3200" dirty="0"/>
              <a:t>Least Square Method: </a:t>
            </a:r>
            <a:br>
              <a:rPr lang="en-US" sz="3200" dirty="0"/>
            </a:br>
            <a:r>
              <a:rPr lang="en-US" sz="2400" dirty="0"/>
              <a:t>X is dependent variable, Y is independent variable</a:t>
            </a:r>
          </a:p>
        </p:txBody>
      </p:sp>
      <p:pic>
        <p:nvPicPr>
          <p:cNvPr id="5" name="Picture 4">
            <a:extLst>
              <a:ext uri="{FF2B5EF4-FFF2-40B4-BE49-F238E27FC236}">
                <a16:creationId xmlns:a16="http://schemas.microsoft.com/office/drawing/2014/main" id="{7B0D2448-BC28-543A-6F6B-C5BB8FE154C1}"/>
              </a:ext>
            </a:extLst>
          </p:cNvPr>
          <p:cNvPicPr>
            <a:picLocks noChangeAspect="1"/>
          </p:cNvPicPr>
          <p:nvPr/>
        </p:nvPicPr>
        <p:blipFill>
          <a:blip r:embed="rId2"/>
          <a:stretch>
            <a:fillRect/>
          </a:stretch>
        </p:blipFill>
        <p:spPr>
          <a:xfrm>
            <a:off x="838200" y="1825625"/>
            <a:ext cx="9654283" cy="4816070"/>
          </a:xfrm>
          <a:prstGeom prst="rect">
            <a:avLst/>
          </a:prstGeom>
        </p:spPr>
      </p:pic>
    </p:spTree>
    <p:extLst>
      <p:ext uri="{BB962C8B-B14F-4D97-AF65-F5344CB8AC3E}">
        <p14:creationId xmlns:p14="http://schemas.microsoft.com/office/powerpoint/2010/main" val="52961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6CA1B-30A3-F86C-E073-A1D093848E24}"/>
              </a:ext>
            </a:extLst>
          </p:cNvPr>
          <p:cNvSpPr>
            <a:spLocks noGrp="1"/>
          </p:cNvSpPr>
          <p:nvPr>
            <p:ph type="title"/>
          </p:nvPr>
        </p:nvSpPr>
        <p:spPr/>
        <p:txBody>
          <a:bodyPr/>
          <a:lstStyle/>
          <a:p>
            <a:r>
              <a:rPr lang="en-US" dirty="0">
                <a:hlinkClick r:id="rId2"/>
              </a:rPr>
              <a:t>Predicting House Prices with Machine Learning | Kaggle</a:t>
            </a:r>
            <a:endParaRPr lang="en-US" dirty="0"/>
          </a:p>
        </p:txBody>
      </p:sp>
      <p:sp>
        <p:nvSpPr>
          <p:cNvPr id="3" name="Content Placeholder 2">
            <a:extLst>
              <a:ext uri="{FF2B5EF4-FFF2-40B4-BE49-F238E27FC236}">
                <a16:creationId xmlns:a16="http://schemas.microsoft.com/office/drawing/2014/main" id="{59B55B83-E8E9-ED36-EA1E-248363917718}"/>
              </a:ext>
            </a:extLst>
          </p:cNvPr>
          <p:cNvSpPr>
            <a:spLocks noGrp="1"/>
          </p:cNvSpPr>
          <p:nvPr>
            <p:ph idx="1"/>
          </p:nvPr>
        </p:nvSpPr>
        <p:spPr/>
        <p:txBody>
          <a:bodyPr>
            <a:normAutofit fontScale="85000" lnSpcReduction="20000"/>
          </a:bodyPr>
          <a:lstStyle/>
          <a:p>
            <a:r>
              <a:rPr lang="en-US" dirty="0"/>
              <a:t>Fold Accuracy: 0.5843170295173608</a:t>
            </a:r>
          </a:p>
          <a:p>
            <a:r>
              <a:rPr lang="en-US" dirty="0"/>
              <a:t>Fold Accuracy: 0.5163568805710599</a:t>
            </a:r>
          </a:p>
          <a:p>
            <a:r>
              <a:rPr lang="en-US" dirty="0"/>
              <a:t>Fold Accuracy: 0.5564280580804067</a:t>
            </a:r>
          </a:p>
          <a:p>
            <a:r>
              <a:rPr lang="en-US" dirty="0"/>
              <a:t>Fold Accuracy: 0.6194252647518088</a:t>
            </a:r>
          </a:p>
          <a:p>
            <a:r>
              <a:rPr lang="en-US" dirty="0"/>
              <a:t>Fold Accuracy: 0.3158609000972068</a:t>
            </a:r>
          </a:p>
          <a:p>
            <a:r>
              <a:rPr lang="en-US" dirty="0"/>
              <a:t>Fold Accuracy: 0.17700771442557384</a:t>
            </a:r>
          </a:p>
          <a:p>
            <a:r>
              <a:rPr lang="en-US" dirty="0"/>
              <a:t>Fold Accuracy: 0.561253679215642</a:t>
            </a:r>
          </a:p>
          <a:p>
            <a:r>
              <a:rPr lang="en-US" dirty="0"/>
              <a:t>Fold Accuracy: 0.45681770128505084</a:t>
            </a:r>
          </a:p>
          <a:p>
            <a:r>
              <a:rPr lang="en-US" dirty="0"/>
              <a:t>Fold Accuracy: 0.44001166762840793</a:t>
            </a:r>
          </a:p>
          <a:p>
            <a:r>
              <a:rPr lang="en-US" dirty="0"/>
              <a:t>Fold Accuracy: 0.5838570826889572</a:t>
            </a:r>
          </a:p>
          <a:p>
            <a:r>
              <a:rPr lang="en-US" dirty="0">
                <a:highlight>
                  <a:srgbClr val="FFFF00"/>
                </a:highlight>
              </a:rPr>
              <a:t>Overall Accuracy: 0.4811335978261475</a:t>
            </a:r>
          </a:p>
        </p:txBody>
      </p:sp>
    </p:spTree>
    <p:extLst>
      <p:ext uri="{BB962C8B-B14F-4D97-AF65-F5344CB8AC3E}">
        <p14:creationId xmlns:p14="http://schemas.microsoft.com/office/powerpoint/2010/main" val="7640306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94</TotalTime>
  <Words>885</Words>
  <Application>Microsoft Office PowerPoint</Application>
  <PresentationFormat>Widescreen</PresentationFormat>
  <Paragraphs>46</Paragraphs>
  <Slides>16</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Aptos</vt:lpstr>
      <vt:lpstr>Aptos Display</vt:lpstr>
      <vt:lpstr>Arial</vt:lpstr>
      <vt:lpstr>Calibri</vt:lpstr>
      <vt:lpstr>JetBrains Mono</vt:lpstr>
      <vt:lpstr>Söhne</vt:lpstr>
      <vt:lpstr>Office Theme</vt:lpstr>
      <vt:lpstr>Linear regression</vt:lpstr>
      <vt:lpstr>PowerPoint Presentation</vt:lpstr>
      <vt:lpstr>PowerPoint Presentation</vt:lpstr>
      <vt:lpstr>PowerPoint Presentation</vt:lpstr>
      <vt:lpstr>PowerPoint Presentation</vt:lpstr>
      <vt:lpstr>PowerPoint Presentation</vt:lpstr>
      <vt:lpstr>PowerPoint Presentation</vt:lpstr>
      <vt:lpstr>Least Square Method:  X is dependent variable, Y is independent variable</vt:lpstr>
      <vt:lpstr>Predicting House Prices with Machine Learning | Kaggle</vt:lpstr>
      <vt:lpstr>Simple linear regression model with cross-validation</vt:lpstr>
      <vt:lpstr>Load dataset and feature selection</vt:lpstr>
      <vt:lpstr>Setup cross validation</vt:lpstr>
      <vt:lpstr>Create linear regression model</vt:lpstr>
      <vt:lpstr>Train the model and make predictions</vt:lpstr>
      <vt:lpstr>Calculate and store accuracy value for each fold/epoch/iteration</vt:lpstr>
      <vt:lpstr>Print the overall accuracy score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regression</dc:title>
  <dc:creator>Ansar Muhammad</dc:creator>
  <cp:lastModifiedBy>Ansar Muhammad</cp:lastModifiedBy>
  <cp:revision>15</cp:revision>
  <dcterms:created xsi:type="dcterms:W3CDTF">2024-01-29T10:34:02Z</dcterms:created>
  <dcterms:modified xsi:type="dcterms:W3CDTF">2024-02-01T06:43:05Z</dcterms:modified>
</cp:coreProperties>
</file>

<file path=docProps/thumbnail.jpeg>
</file>